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7"/>
  </p:notesMasterIdLst>
  <p:sldIdLst>
    <p:sldId id="367" r:id="rId6"/>
    <p:sldId id="365" r:id="rId7"/>
    <p:sldId id="374" r:id="rId8"/>
    <p:sldId id="373" r:id="rId9"/>
    <p:sldId id="375" r:id="rId10"/>
    <p:sldId id="376" r:id="rId11"/>
    <p:sldId id="377" r:id="rId12"/>
    <p:sldId id="378" r:id="rId13"/>
    <p:sldId id="380" r:id="rId14"/>
    <p:sldId id="379" r:id="rId15"/>
    <p:sldId id="3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F63A45-F768-49C0-A8E9-162DFEEA1C9B}" v="608" dt="2021-02-01T04:55:39.7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83333" autoAdjust="0"/>
  </p:normalViewPr>
  <p:slideViewPr>
    <p:cSldViewPr>
      <p:cViewPr varScale="1">
        <p:scale>
          <a:sx n="60" d="100"/>
          <a:sy n="60" d="100"/>
        </p:scale>
        <p:origin x="-17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рина Кашапова" userId="S::arina.kashapova@nvsu.ru::eae6e28f-2667-493d-8246-81cba4d05cec" providerId="AD" clId="Web-{90F63A45-F768-49C0-A8E9-162DFEEA1C9B}"/>
    <pc:docChg chg="addSld modSld">
      <pc:chgData name="Арина Кашапова" userId="S::arina.kashapova@nvsu.ru::eae6e28f-2667-493d-8246-81cba4d05cec" providerId="AD" clId="Web-{90F63A45-F768-49C0-A8E9-162DFEEA1C9B}" dt="2021-02-01T04:55:39.711" v="340" actId="1076"/>
      <pc:docMkLst>
        <pc:docMk/>
      </pc:docMkLst>
      <pc:sldChg chg="delSp modSp">
        <pc:chgData name="Арина Кашапова" userId="S::arina.kashapova@nvsu.ru::eae6e28f-2667-493d-8246-81cba4d05cec" providerId="AD" clId="Web-{90F63A45-F768-49C0-A8E9-162DFEEA1C9B}" dt="2021-02-01T04:55:39.711" v="340" actId="1076"/>
        <pc:sldMkLst>
          <pc:docMk/>
          <pc:sldMk cId="0" sldId="298"/>
        </pc:sldMkLst>
        <pc:picChg chg="del">
          <ac:chgData name="Арина Кашапова" userId="S::arina.kashapova@nvsu.ru::eae6e28f-2667-493d-8246-81cba4d05cec" providerId="AD" clId="Web-{90F63A45-F768-49C0-A8E9-162DFEEA1C9B}" dt="2021-02-01T04:55:34.055" v="337"/>
          <ac:picMkLst>
            <pc:docMk/>
            <pc:sldMk cId="0" sldId="298"/>
            <ac:picMk id="7" creationId="{00000000-0000-0000-0000-000000000000}"/>
          </ac:picMkLst>
        </pc:picChg>
        <pc:picChg chg="mod">
          <ac:chgData name="Арина Кашапова" userId="S::arina.kashapova@nvsu.ru::eae6e28f-2667-493d-8246-81cba4d05cec" providerId="AD" clId="Web-{90F63A45-F768-49C0-A8E9-162DFEEA1C9B}" dt="2021-02-01T04:55:36.930" v="339" actId="1076"/>
          <ac:picMkLst>
            <pc:docMk/>
            <pc:sldMk cId="0" sldId="298"/>
            <ac:picMk id="9" creationId="{00000000-0000-0000-0000-000000000000}"/>
          </ac:picMkLst>
        </pc:picChg>
        <pc:picChg chg="mod">
          <ac:chgData name="Арина Кашапова" userId="S::arina.kashapova@nvsu.ru::eae6e28f-2667-493d-8246-81cba4d05cec" providerId="AD" clId="Web-{90F63A45-F768-49C0-A8E9-162DFEEA1C9B}" dt="2021-02-01T04:55:39.711" v="340" actId="1076"/>
          <ac:picMkLst>
            <pc:docMk/>
            <pc:sldMk cId="0" sldId="298"/>
            <ac:picMk id="10" creationId="{00000000-0000-0000-0000-000000000000}"/>
          </ac:picMkLst>
        </pc:picChg>
      </pc:sldChg>
      <pc:sldChg chg="addSp modSp">
        <pc:chgData name="Арина Кашапова" userId="S::arina.kashapova@nvsu.ru::eae6e28f-2667-493d-8246-81cba4d05cec" providerId="AD" clId="Web-{90F63A45-F768-49C0-A8E9-162DFEEA1C9B}" dt="2021-02-01T04:52:43.005" v="336" actId="1076"/>
        <pc:sldMkLst>
          <pc:docMk/>
          <pc:sldMk cId="0" sldId="306"/>
        </pc:sldMkLst>
        <pc:spChg chg="add mod">
          <ac:chgData name="Арина Кашапова" userId="S::arina.kashapova@nvsu.ru::eae6e28f-2667-493d-8246-81cba4d05cec" providerId="AD" clId="Web-{90F63A45-F768-49C0-A8E9-162DFEEA1C9B}" dt="2021-02-01T04:52:34.489" v="335" actId="20577"/>
          <ac:spMkLst>
            <pc:docMk/>
            <pc:sldMk cId="0" sldId="306"/>
            <ac:spMk id="2" creationId="{2CB78853-F5BB-48FC-B3FD-57C3700CB0C6}"/>
          </ac:spMkLst>
        </pc:spChg>
        <pc:spChg chg="mod">
          <ac:chgData name="Арина Кашапова" userId="S::arina.kashapova@nvsu.ru::eae6e28f-2667-493d-8246-81cba4d05cec" providerId="AD" clId="Web-{90F63A45-F768-49C0-A8E9-162DFEEA1C9B}" dt="2021-02-01T04:34:51.457" v="0" actId="20577"/>
          <ac:spMkLst>
            <pc:docMk/>
            <pc:sldMk cId="0" sldId="306"/>
            <ac:spMk id="4" creationId="{00000000-0000-0000-0000-000000000000}"/>
          </ac:spMkLst>
        </pc:spChg>
        <pc:spChg chg="mod">
          <ac:chgData name="Арина Кашапова" userId="S::arina.kashapova@nvsu.ru::eae6e28f-2667-493d-8246-81cba4d05cec" providerId="AD" clId="Web-{90F63A45-F768-49C0-A8E9-162DFEEA1C9B}" dt="2021-02-01T04:40:34.885" v="269" actId="20577"/>
          <ac:spMkLst>
            <pc:docMk/>
            <pc:sldMk cId="0" sldId="306"/>
            <ac:spMk id="22" creationId="{00000000-0000-0000-0000-000000000000}"/>
          </ac:spMkLst>
        </pc:spChg>
        <pc:picChg chg="add mod">
          <ac:chgData name="Арина Кашапова" userId="S::arina.kashapova@nvsu.ru::eae6e28f-2667-493d-8246-81cba4d05cec" providerId="AD" clId="Web-{90F63A45-F768-49C0-A8E9-162DFEEA1C9B}" dt="2021-02-01T04:52:43.005" v="336" actId="1076"/>
          <ac:picMkLst>
            <pc:docMk/>
            <pc:sldMk cId="0" sldId="306"/>
            <ac:picMk id="3" creationId="{FDAF50CD-F918-4045-9726-CB94C10709F9}"/>
          </ac:picMkLst>
        </pc:picChg>
      </pc:sldChg>
      <pc:sldChg chg="addSp delSp modSp new">
        <pc:chgData name="Арина Кашапова" userId="S::arina.kashapova@nvsu.ru::eae6e28f-2667-493d-8246-81cba4d05cec" providerId="AD" clId="Web-{90F63A45-F768-49C0-A8E9-162DFEEA1C9B}" dt="2021-02-01T04:49:36.518" v="314" actId="1076"/>
        <pc:sldMkLst>
          <pc:docMk/>
          <pc:sldMk cId="3295793165" sldId="317"/>
        </pc:sldMkLst>
        <pc:spChg chg="mod">
          <ac:chgData name="Арина Кашапова" userId="S::arina.kashapova@nvsu.ru::eae6e28f-2667-493d-8246-81cba4d05cec" providerId="AD" clId="Web-{90F63A45-F768-49C0-A8E9-162DFEEA1C9B}" dt="2021-02-01T04:40:43.650" v="270" actId="20577"/>
          <ac:spMkLst>
            <pc:docMk/>
            <pc:sldMk cId="3295793165" sldId="317"/>
            <ac:spMk id="2" creationId="{96BF0FA2-A2FF-4C2C-891C-2EBB47DCAB83}"/>
          </ac:spMkLst>
        </pc:spChg>
        <pc:spChg chg="del mod">
          <ac:chgData name="Арина Кашапова" userId="S::arina.kashapova@nvsu.ru::eae6e28f-2667-493d-8246-81cba4d05cec" providerId="AD" clId="Web-{90F63A45-F768-49C0-A8E9-162DFEEA1C9B}" dt="2021-02-01T04:44:38.435" v="272"/>
          <ac:spMkLst>
            <pc:docMk/>
            <pc:sldMk cId="3295793165" sldId="317"/>
            <ac:spMk id="3" creationId="{88D06952-A081-459F-888F-60914B4617E7}"/>
          </ac:spMkLst>
        </pc:spChg>
        <pc:picChg chg="add mod ord">
          <ac:chgData name="Арина Кашапова" userId="S::arina.kashapova@nvsu.ru::eae6e28f-2667-493d-8246-81cba4d05cec" providerId="AD" clId="Web-{90F63A45-F768-49C0-A8E9-162DFEEA1C9B}" dt="2021-02-01T04:46:35.484" v="305" actId="1076"/>
          <ac:picMkLst>
            <pc:docMk/>
            <pc:sldMk cId="3295793165" sldId="317"/>
            <ac:picMk id="4" creationId="{0EDAB554-04D4-4AA8-885A-C555CFFF51F2}"/>
          </ac:picMkLst>
        </pc:picChg>
        <pc:picChg chg="add mod">
          <ac:chgData name="Арина Кашапова" userId="S::arina.kashapova@nvsu.ru::eae6e28f-2667-493d-8246-81cba4d05cec" providerId="AD" clId="Web-{90F63A45-F768-49C0-A8E9-162DFEEA1C9B}" dt="2021-02-01T04:46:03.624" v="294" actId="1076"/>
          <ac:picMkLst>
            <pc:docMk/>
            <pc:sldMk cId="3295793165" sldId="317"/>
            <ac:picMk id="5" creationId="{AA8AF238-F08B-424E-86BC-F735943144A7}"/>
          </ac:picMkLst>
        </pc:picChg>
        <pc:picChg chg="add mod">
          <ac:chgData name="Арина Кашапова" userId="S::arina.kashapova@nvsu.ru::eae6e28f-2667-493d-8246-81cba4d05cec" providerId="AD" clId="Web-{90F63A45-F768-49C0-A8E9-162DFEEA1C9B}" dt="2021-02-01T04:46:41.937" v="306" actId="1076"/>
          <ac:picMkLst>
            <pc:docMk/>
            <pc:sldMk cId="3295793165" sldId="317"/>
            <ac:picMk id="6" creationId="{34DFB4FB-C0FD-4CDF-9CC8-9847EC84C36E}"/>
          </ac:picMkLst>
        </pc:picChg>
        <pc:picChg chg="add mod">
          <ac:chgData name="Арина Кашапова" userId="S::arina.kashapova@nvsu.ru::eae6e28f-2667-493d-8246-81cba4d05cec" providerId="AD" clId="Web-{90F63A45-F768-49C0-A8E9-162DFEEA1C9B}" dt="2021-02-01T04:46:33.515" v="304" actId="14100"/>
          <ac:picMkLst>
            <pc:docMk/>
            <pc:sldMk cId="3295793165" sldId="317"/>
            <ac:picMk id="7" creationId="{4AA2768A-9DEE-4CE3-8CA9-5EA9F53D20E5}"/>
          </ac:picMkLst>
        </pc:picChg>
        <pc:picChg chg="add del mod">
          <ac:chgData name="Арина Кашапова" userId="S::arina.kashapova@nvsu.ru::eae6e28f-2667-493d-8246-81cba4d05cec" providerId="AD" clId="Web-{90F63A45-F768-49C0-A8E9-162DFEEA1C9B}" dt="2021-02-01T04:48:56.924" v="309"/>
          <ac:picMkLst>
            <pc:docMk/>
            <pc:sldMk cId="3295793165" sldId="317"/>
            <ac:picMk id="8" creationId="{0E7E1C8D-1AC0-432E-AE0D-B847B5DEFA0C}"/>
          </ac:picMkLst>
        </pc:picChg>
        <pc:picChg chg="add mod">
          <ac:chgData name="Арина Кашапова" userId="S::arina.kashapova@nvsu.ru::eae6e28f-2667-493d-8246-81cba4d05cec" providerId="AD" clId="Web-{90F63A45-F768-49C0-A8E9-162DFEEA1C9B}" dt="2021-02-01T04:46:47.547" v="308" actId="1076"/>
          <ac:picMkLst>
            <pc:docMk/>
            <pc:sldMk cId="3295793165" sldId="317"/>
            <ac:picMk id="9" creationId="{BD527693-0628-4D66-9F42-7A15FE2F1E6B}"/>
          </ac:picMkLst>
        </pc:picChg>
        <pc:picChg chg="add mod">
          <ac:chgData name="Арина Кашапова" userId="S::arina.kashapova@nvsu.ru::eae6e28f-2667-493d-8246-81cba4d05cec" providerId="AD" clId="Web-{90F63A45-F768-49C0-A8E9-162DFEEA1C9B}" dt="2021-02-01T04:46:30.906" v="303" actId="14100"/>
          <ac:picMkLst>
            <pc:docMk/>
            <pc:sldMk cId="3295793165" sldId="317"/>
            <ac:picMk id="10" creationId="{63D7C4FC-A628-471E-AF24-B97A09A935AA}"/>
          </ac:picMkLst>
        </pc:picChg>
        <pc:picChg chg="add mod">
          <ac:chgData name="Арина Кашапова" userId="S::arina.kashapova@nvsu.ru::eae6e28f-2667-493d-8246-81cba4d05cec" providerId="AD" clId="Web-{90F63A45-F768-49C0-A8E9-162DFEEA1C9B}" dt="2021-02-01T04:49:36.518" v="314" actId="1076"/>
          <ac:picMkLst>
            <pc:docMk/>
            <pc:sldMk cId="3295793165" sldId="317"/>
            <ac:picMk id="11" creationId="{1FFE62C7-1D34-4F30-B23D-11484F4302B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FDB3E-3E9F-4934-B72F-341B095B5794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EAB79-B736-4CDC-8661-1B165A733C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0323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Уважаемые члены и гости Совета, позвольте представить вашему вниманию информацию о</a:t>
            </a:r>
            <a:r>
              <a:rPr lang="en-US" dirty="0" smtClean="0"/>
              <a:t> </a:t>
            </a:r>
            <a:r>
              <a:rPr lang="ru-RU" dirty="0" smtClean="0"/>
              <a:t>достижениях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Нижневартовского</a:t>
            </a:r>
            <a:r>
              <a:rPr lang="ru-RU" baseline="0" dirty="0" smtClean="0"/>
              <a:t> государственного университета</a:t>
            </a:r>
            <a:r>
              <a:rPr lang="ru-RU" dirty="0" smtClean="0"/>
              <a:t> в сфере цифровой трансформации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EAB79-B736-4CDC-8661-1B165A733C0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EAB79-B736-4CDC-8661-1B165A733C0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EAB79-B736-4CDC-8661-1B165A733C0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EAB79-B736-4CDC-8661-1B165A733C0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качестве основной информационной системы в университете используется разработка ООО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СГУ-Инфоком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«1С:Университет ПРОФ». На текущий момент в информационной системе сотрудниками университета уже проводится работа по: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планированию и распределению нагрузки преподавателей,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движению и учету контингента обучающихся,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учету успеваемости обучающихся,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учету и печати документов об образовании,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приему документов на поступление в образовательную организацию,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формированию расписания,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формированию рейтинга обучающихся.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качестве сервисов,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доступных для студентов из личного кабинета, можно отметить: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просмотр общей и текущей успеваемости,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возможность получения зачетной книги в электронном формате;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доступ к сведениям об образовательной программе, программам дисциплин, методическим материалам;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расписание с удобным поиском, сервис уведомлений и анкетирования,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возможность отправки выполненных учебных работ на проверку преподавателю.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EAB79-B736-4CDC-8661-1B165A733C0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качестве сервисов,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доступных для преподавателей: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возможность проверки выполненных учебных работ студентов,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просмотр студенческих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портфолио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их оценка,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личное расписание с возможностью быстрого прикрепления виртуальных комнат на ВКС,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уведомления и анкетирования,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возможность заполнения электронных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вЕдомостей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dirty="0" smtClean="0"/>
              <a:t>В дополнительной</a:t>
            </a:r>
            <a:r>
              <a:rPr lang="ru-RU" baseline="0" dirty="0" smtClean="0"/>
              <a:t> информационной системе «1С:Наука»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преподаватели хранят данные о своих повышениях квалификации, стажировках, результатах выполнения работ по плану НИОКР, публикационной активности. На основании этих данных строится ежегодный отчет университета по НИР, формируется рейтинг преподавателей, назначаются баллы эффективности.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информационные системы взаимодействуют между собой на основании правил обмена в автоматическом, полуавтоматическом и ручном режимах.</a:t>
            </a:r>
          </a:p>
          <a:p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EAB79-B736-4CDC-8661-1B165A733C0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Университет принял активное участие в Федеральной программе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Доцифровизация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2021», реализуемой Министерством науки и высшего образования, и получил субсидию на совершенствование цифровой инфраструктуры, внедрение цифровых продуктов и услуг, а также на кадровое развитие.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Рабочая группа во главе с проректором по развитию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Буркитом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Махутовым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разработала «Программу цифрового развития» Университета, согласно которой в университете будет проведено повышение вычислительной мощности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сЕрверов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соответствии с растущими потребностями в обработке данных, дооснащение учебных аудиторий презентационным оборудованием и интерактивными панелями.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рамках данной программы Университет стал активным участником платформы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Суперсервис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«Поступление в вуз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онлайн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 Работы по интеграции информационной системы университета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Суперсервиса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были выполнены качественно, с соблюдением всех сроков.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настоящее время Университету предстоит интеграция с Государственной информационной системой «Современная цифровая образовательная среда» (ГИС СЦОС).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стратегии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цифровой трансформации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университета большое внимание уделяется: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развитию инфраструктуры университета,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совершенствованию используемого программного обеспечения,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внедрению информационных технологий в учебный процесс и процесс управления вузом,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повышению квалификации, профессиональной переподготовке научно-педагогических сотрудников и руководителей структурных подразделений.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EAB79-B736-4CDC-8661-1B165A733C0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EAB79-B736-4CDC-8661-1B165A733C0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EAB79-B736-4CDC-8661-1B165A733C0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EAB79-B736-4CDC-8661-1B165A733C0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EAB79-B736-4CDC-8661-1B165A733C0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79296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7617947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7310531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3168092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9422044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3907931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3670769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494402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5086701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1666548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995230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38815-315C-45AF-875E-991841DD966D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AEE0B-BBA5-4FFB-8A59-D65631DC3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38815-315C-45AF-875E-991841DD96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AEE0B-BBA5-4FFB-8A59-D65631DC32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008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95536" y="3284984"/>
            <a:ext cx="8280920" cy="165618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О стратегии цифровой трансформации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ФГБОУ ВО «Нижневартовский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государственный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университет»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ea typeface="Roboto" pitchFamily="2" charset="0"/>
              <a:cs typeface="Times New Roman" pitchFamily="18" charset="0"/>
            </a:endParaRPr>
          </a:p>
        </p:txBody>
      </p:sp>
      <p:sp>
        <p:nvSpPr>
          <p:cNvPr id="3" name="Заголовок 7"/>
          <p:cNvSpPr txBox="1">
            <a:spLocks/>
          </p:cNvSpPr>
          <p:nvPr/>
        </p:nvSpPr>
        <p:spPr>
          <a:xfrm>
            <a:off x="755576" y="4725144"/>
            <a:ext cx="828092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2400" b="1" i="1" dirty="0" smtClean="0">
              <a:solidFill>
                <a:schemeClr val="bg1"/>
              </a:solidFill>
              <a:latin typeface="Times New Roman" pitchFamily="18" charset="0"/>
              <a:ea typeface="Roboto" pitchFamily="2" charset="0"/>
              <a:cs typeface="Times New Roman" pitchFamily="18" charset="0"/>
            </a:endParaRPr>
          </a:p>
          <a:p>
            <a:pPr algn="r"/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Ректор </a:t>
            </a:r>
          </a:p>
          <a:p>
            <a:pPr algn="r"/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Горлов Сергей Иванович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ea typeface="Roboto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87324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66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РЕЗУЛЬТАТЫ ТРАНСФОРМАЦИИ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908720"/>
            <a:ext cx="842493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Самым важным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результатом реализации Стратегии цифровой трансформации будет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ввод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Цифровой платформы управления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университетом, которая позволит интегрировать разрозненные базы данных, оптимизировать бизнес-процессы, упростить получение данных и составление отчетов, ускорить согласование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документов.</a:t>
            </a:r>
          </a:p>
          <a:p>
            <a:pPr marL="180000" indent="-1800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Цифровая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платформа управления университетом будет доступна всем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сотрудникам и обучающимся, что позволит перейти на качественно новый уровень обучения,  взаимодействия, управления задачами и проектами.</a:t>
            </a:r>
          </a:p>
          <a:p>
            <a:pPr marL="180000" indent="-1800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Цифровая платформа позволит создать эффективную, экономичную и безопасную организация процессов сбора, хранения и использования данных.</a:t>
            </a:r>
          </a:p>
          <a:p>
            <a:pPr marL="180000" indent="-1800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Посредством создания и развития сервисов будет реализован принцип «обучения в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течение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жизни»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(</a:t>
            </a:r>
            <a:r>
              <a:rPr lang="ru-RU" sz="2000" b="1" dirty="0" err="1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Life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Long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Learning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)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для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формирования нового качества жизни населения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региона.</a:t>
            </a:r>
            <a:endParaRPr lang="ru-RU" sz="2000" b="1" dirty="0" smtClean="0"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680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95536" y="3284984"/>
            <a:ext cx="8280920" cy="165618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Спасибо за внимание!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ea typeface="Roboto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87324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66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ЦИФРОВОЕ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РАЗВИТИЕ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: НАСТОЯЩЕЕ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980728"/>
            <a:ext cx="81369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5 учебных корпусов</a:t>
            </a:r>
          </a:p>
          <a:p>
            <a:pPr marL="180000" indent="-1800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Более 700 компьютеров</a:t>
            </a:r>
          </a:p>
          <a:p>
            <a:pPr marL="180000" indent="-1800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Более 20 серверов</a:t>
            </a:r>
          </a:p>
          <a:p>
            <a:pPr marL="180000" indent="-1800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Более 350 сотрудников</a:t>
            </a:r>
          </a:p>
          <a:p>
            <a:pPr marL="180000" indent="-1800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Более 4000 обучающихся</a:t>
            </a:r>
          </a:p>
          <a:p>
            <a:pPr marL="180000" indent="-1800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Система хранения данных</a:t>
            </a:r>
          </a:p>
          <a:p>
            <a:pPr marL="180000" indent="-1800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Единая локальная сеть</a:t>
            </a:r>
          </a:p>
          <a:p>
            <a:pPr marL="180000" indent="-1800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Единая политика управления сетью и ресурсами сети</a:t>
            </a:r>
          </a:p>
          <a:p>
            <a:pPr marL="180000" indent="-1800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Суммарная скорость доступа в Интернет: 900 Мбит/сек</a:t>
            </a:r>
          </a:p>
          <a:p>
            <a:pPr marL="180000" indent="-1800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err="1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Мультимедийной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техникой оборудовано 79% аудиторного фонда</a:t>
            </a:r>
          </a:p>
          <a:p>
            <a:pPr marL="180000" indent="-1800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Доля оборудования не старше 5 лет: 72%</a:t>
            </a:r>
            <a:endParaRPr lang="ru-RU" sz="2000" b="1" dirty="0" smtClean="0"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b="8095"/>
          <a:stretch>
            <a:fillRect/>
          </a:stretch>
        </p:blipFill>
        <p:spPr bwMode="auto">
          <a:xfrm>
            <a:off x="3851920" y="980728"/>
            <a:ext cx="503547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6680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66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ЦИФРОВОЕ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РАЗВИТИЕ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: НАСТОЯЩЕЕ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980728"/>
            <a:ext cx="37444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Система управления образовательным процессом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«1С:Университет ПРОФ»</a:t>
            </a:r>
            <a:endParaRPr lang="en-US" sz="2000" b="1" dirty="0" smtClean="0"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  <a:p>
            <a:pPr marL="180000" indent="-1800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Личные кабинеты обучающихся и преподавателей</a:t>
            </a:r>
          </a:p>
          <a:p>
            <a:pPr marL="180000" indent="-1800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Система «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Галактика.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Расписание учебных занятий» </a:t>
            </a:r>
          </a:p>
          <a:p>
            <a:pPr marL="180000" indent="-1800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Система управления обучением LMS </a:t>
            </a:r>
            <a:r>
              <a:rPr lang="ru-RU" sz="2000" b="1" dirty="0" err="1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Moodle</a:t>
            </a:r>
            <a:endParaRPr lang="ru-RU" sz="2000" b="1" dirty="0" smtClean="0"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  <a:p>
            <a:pPr marL="180000" indent="-1800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Система видеоконференцсвязи </a:t>
            </a:r>
            <a:r>
              <a:rPr lang="ru-RU" sz="2000" b="1" dirty="0" err="1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BigBlueButton</a:t>
            </a:r>
            <a:endParaRPr lang="ru-RU" sz="2000" b="1" dirty="0" smtClean="0"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62201" b="66122"/>
          <a:stretch>
            <a:fillRect/>
          </a:stretch>
        </p:blipFill>
        <p:spPr bwMode="auto">
          <a:xfrm>
            <a:off x="4119276" y="908720"/>
            <a:ext cx="477320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t="7621" r="29476" b="43089"/>
          <a:stretch>
            <a:fillRect/>
          </a:stretch>
        </p:blipFill>
        <p:spPr bwMode="auto">
          <a:xfrm>
            <a:off x="4139952" y="3573016"/>
            <a:ext cx="475252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6680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66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ЦИФРОВОЕ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РАЗВИТИЕ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: НАСТОЯЩЕЕ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980728"/>
            <a:ext cx="396044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Система документооборота «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1С:Документооборот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государственного учреждения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»</a:t>
            </a:r>
          </a:p>
          <a:p>
            <a:pPr marL="180000" indent="-1800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Информационная система управления научно-исследовательской деятельностью вуза «1С:Наука»</a:t>
            </a:r>
            <a:endParaRPr lang="ru-RU" sz="2000" b="1" dirty="0" smtClean="0"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  <a:p>
            <a:pPr marL="180000" indent="-1800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Информационная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система автоматизации библиотек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«ИРБИС»</a:t>
            </a:r>
            <a:endParaRPr lang="ru-RU" sz="2000" b="1" dirty="0" smtClean="0"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  <a:p>
            <a:pPr marL="180000" indent="-1800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Информационная система «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1С:Бухгалтерия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государственного учреждения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»</a:t>
            </a:r>
            <a:endParaRPr lang="ru-RU" sz="2000" b="1" dirty="0" smtClean="0"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r="31219" b="39139"/>
          <a:stretch>
            <a:fillRect/>
          </a:stretch>
        </p:blipFill>
        <p:spPr bwMode="auto">
          <a:xfrm>
            <a:off x="4139952" y="908720"/>
            <a:ext cx="482453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t="14973" r="41739" b="29020"/>
          <a:stretch>
            <a:fillRect/>
          </a:stretch>
        </p:blipFill>
        <p:spPr bwMode="auto">
          <a:xfrm>
            <a:off x="4139952" y="3501008"/>
            <a:ext cx="482453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6680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66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ЦИФРОВОЕ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РАЗВИТИЕ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: НАСТОЯЩЕЕ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980728"/>
            <a:ext cx="48965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Участие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в Федеральной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программе «</a:t>
            </a:r>
            <a:r>
              <a:rPr lang="ru-RU" sz="2000" b="1" dirty="0" err="1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Доцифровизация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2021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»</a:t>
            </a:r>
          </a:p>
          <a:p>
            <a:pPr marL="180000" indent="-1800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Разработана и реализуется «Программа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цифрового развития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»</a:t>
            </a:r>
          </a:p>
          <a:p>
            <a:pPr marL="180000" indent="-1800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Разработана и утверждена «Стратегия цифрового развития» Университета</a:t>
            </a:r>
          </a:p>
          <a:p>
            <a:pPr marL="180000" indent="-1800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Проведены работы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по интеграции с Федеральными системами: ФИС ФРДО, ФИС ГИА и Приема, </a:t>
            </a:r>
            <a:r>
              <a:rPr lang="ru-RU" sz="2000" b="1" dirty="0" err="1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Суперсервис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«Поступление в вуз </a:t>
            </a:r>
            <a:r>
              <a:rPr lang="ru-RU" sz="2000" b="1" dirty="0" err="1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онлайн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»</a:t>
            </a:r>
          </a:p>
          <a:p>
            <a:pPr marL="180000" indent="-1800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Ведутся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работы по интеграции с ГИС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«Современная цифровая образовательная среда»</a:t>
            </a:r>
            <a:endParaRPr lang="ru-RU" sz="2000" b="1" dirty="0" smtClean="0"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37353" t="14143" r="36083" b="15242"/>
          <a:stretch>
            <a:fillRect/>
          </a:stretch>
        </p:blipFill>
        <p:spPr bwMode="auto">
          <a:xfrm>
            <a:off x="5436096" y="908720"/>
            <a:ext cx="345638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6680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66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ЦИФРОВАЯ ТРАНСФОРМАЦИЯ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980728"/>
            <a:ext cx="84249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1200"/>
              </a:spcAft>
            </a:pP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Цели стратегии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цифровой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трансформации:</a:t>
            </a:r>
          </a:p>
          <a:p>
            <a:pPr marL="180000" indent="-1800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достижение Университетом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уровня «цифровой зрелости» как регионального университетского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центра, включенного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в решение задач социально-экономического развития Ханты-Мансийского автономного округа – </a:t>
            </a:r>
            <a:r>
              <a:rPr lang="ru-RU" sz="2000" b="1" dirty="0" err="1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Югры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,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и формирования конкурентоспособного человеческого капитала для инновационной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экономики;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  <a:p>
            <a:pPr marL="180000" indent="-1800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создание единой цифровой платформы управления всеми направлениями деятельности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Университета;</a:t>
            </a:r>
            <a:endParaRPr lang="ru-RU" sz="2000" b="1" dirty="0" smtClean="0"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  <a:p>
            <a:pPr marL="180000" indent="-1800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оптимизация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управления данными Университета с соблюдением всех политик и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правил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для принятия решений и действий наиболее выгодным для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Университета образом;</a:t>
            </a:r>
            <a:endParaRPr lang="ru-RU" sz="2000" b="1" dirty="0" smtClean="0"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  <a:p>
            <a:pPr marL="180000" indent="-1800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формирование нового типа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выпускника,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обладающего новыми цифровыми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компетенциями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, посредством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индивидуализации, </a:t>
            </a:r>
            <a:r>
              <a:rPr lang="ru-RU" sz="2000" b="1" dirty="0" err="1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персонализации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и </a:t>
            </a:r>
            <a:r>
              <a:rPr lang="ru-RU" sz="2000" b="1" dirty="0" err="1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цифровизации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обучения.</a:t>
            </a:r>
            <a:endParaRPr lang="ru-RU" sz="2000" b="1" dirty="0" smtClean="0"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680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66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ЦИФРОВАЯ ТРАНСФОРМАЦИЯ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980728"/>
            <a:ext cx="83529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1200"/>
              </a:spcAft>
            </a:pP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Анализ текущей ситуации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показывает:</a:t>
            </a:r>
            <a:endParaRPr lang="ru-RU" sz="2000" b="1" dirty="0" smtClean="0"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  <a:p>
            <a:pPr marL="180000" indent="-1800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в текущих ИС накоплены огромные массивы данных;</a:t>
            </a:r>
          </a:p>
          <a:p>
            <a:pPr marL="180000" indent="-1800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быстрый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переход к масштабируемой архитектуре информационной системы управления вузом НЕВОЗМОЖЕН;</a:t>
            </a:r>
          </a:p>
          <a:p>
            <a:pPr marL="180000" indent="-1800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перенос данных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в новые системы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требует как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значительных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временных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затрат, так и человеческих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ресурсов;</a:t>
            </a:r>
            <a:endParaRPr lang="ru-RU" sz="2000" b="1" dirty="0" smtClean="0"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  <a:p>
            <a:pPr marL="180000" indent="-1800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несовершенство законодательства в части нормативно-правового регулирования хранения и обработки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данных;</a:t>
            </a:r>
            <a:endParaRPr lang="ru-RU" sz="2000" b="1" dirty="0" smtClean="0"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  <a:p>
            <a:pPr marL="180000" indent="-1800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дефицит квалифицированных специалистов с навыками и знаниями в </a:t>
            </a:r>
            <a:r>
              <a:rPr lang="ru-RU" sz="2000" b="1" dirty="0" err="1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ИТ-сфере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;</a:t>
            </a:r>
          </a:p>
          <a:p>
            <a:pPr marL="180000" indent="-1800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Принято решение: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переход к масштабируемой отказоустойчивой архитектуре осуществлять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поэтапно.</a:t>
            </a:r>
            <a:endParaRPr lang="ru-RU" sz="2000" b="1" dirty="0" smtClean="0"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680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66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ЦИФРОВАЯ ТРАНСФОРМАЦИЯ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980728"/>
            <a:ext cx="856895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1200"/>
              </a:spcAft>
            </a:pP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Приоритетные задачи стратегии:</a:t>
            </a:r>
          </a:p>
          <a:p>
            <a:pPr marL="180000" indent="-1800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создать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и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развить цифровые сервисы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«Обеспечение коммуникации и взаимодействия», «Управление цифровым образовательным пространством», «Научная и проектная деятельность», «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Управление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деятельностью образовательной организации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»;</a:t>
            </a:r>
            <a:endParaRPr lang="ru-RU" sz="2000" b="1" dirty="0" smtClean="0"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  <a:p>
            <a:pPr marL="180000" lvl="0" indent="-1800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создать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банк бизнес-процессов вуза для оптимизации информационных потоков между ИС как Университета, так и внешних,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определить точки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возникновения информации и </a:t>
            </a:r>
            <a:r>
              <a:rPr lang="ru-RU" sz="2000" b="1" dirty="0" err="1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мастер-данных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;</a:t>
            </a:r>
          </a:p>
          <a:p>
            <a:pPr marL="180000" lvl="0" indent="-1800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создать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шину данных, позволяющую информационным подсистемам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Университета функционировать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в </a:t>
            </a:r>
            <a:r>
              <a:rPr lang="ru-RU" sz="2000" b="1" dirty="0" err="1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стриминговом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формате;</a:t>
            </a:r>
            <a:endParaRPr lang="ru-RU" sz="2000" b="1" dirty="0" smtClean="0"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  <a:p>
            <a:pPr marL="180000" lvl="0" indent="-1800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гармонизировать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связи и межсетевой обмен между ИС Университета и федеральными информационными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системами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;</a:t>
            </a:r>
          </a:p>
        </p:txBody>
      </p:sp>
    </p:spTree>
    <p:extLst>
      <p:ext uri="{BB962C8B-B14F-4D97-AF65-F5344CB8AC3E}">
        <p14:creationId xmlns="" xmlns:p14="http://schemas.microsoft.com/office/powerpoint/2010/main" val="216680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66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ЦИФРОВАЯ ТРАНСФОРМАЦИЯ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980728"/>
            <a:ext cx="84249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1200"/>
              </a:spcAft>
            </a:pP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Приоритетные задачи стратегии:</a:t>
            </a:r>
          </a:p>
          <a:p>
            <a:pPr marL="180000" indent="-1800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произвести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интеграцию с единой информационной средой взаимодействия общества, бизнеса, науки и образования (создаваемой в соответствии со стратегией развития отрасли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);</a:t>
            </a:r>
            <a:endParaRPr lang="ru-RU" sz="2000" b="1" dirty="0" smtClean="0"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  <a:p>
            <a:pPr marL="180000" indent="-1800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создать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информационный </a:t>
            </a:r>
            <a:r>
              <a:rPr lang="ru-RU" sz="2000" b="1" dirty="0" err="1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хаб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, позволяющий сотрудникам получать оперативный доступ к данным различного уровня с учетом политики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доступа, политики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безопасности, а также положения о персональных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данных, принятых в Университете;</a:t>
            </a:r>
          </a:p>
          <a:p>
            <a:pPr marL="180000" indent="-1800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разработать и внедрить программы переподготовки и повышения квалификации для формирования и развития цифровых навыков у обучающихся, ППС, НПР и АУП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вуза;</a:t>
            </a:r>
            <a:endParaRPr lang="ru-RU" sz="2000" b="1" dirty="0" smtClean="0"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  <a:p>
            <a:pPr marL="180000" lvl="0" indent="-1800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создать </a:t>
            </a:r>
            <a:r>
              <a:rPr lang="ru-RU" sz="2000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локальную нормативную базу для работы с информационными системами для всех уровней пользователей. </a:t>
            </a:r>
            <a:endParaRPr lang="ru-RU" sz="2000" b="1" dirty="0" smtClean="0"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680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0E606817CD1864CACAD13E49A71CD88" ma:contentTypeVersion="9" ma:contentTypeDescription="Создание документа." ma:contentTypeScope="" ma:versionID="270804340ebd540c2b9cdb172aee7d02">
  <xsd:schema xmlns:xsd="http://www.w3.org/2001/XMLSchema" xmlns:xs="http://www.w3.org/2001/XMLSchema" xmlns:p="http://schemas.microsoft.com/office/2006/metadata/properties" xmlns:ns2="ebf09ae3-5921-4359-9a1b-19664e90b0f0" targetNamespace="http://schemas.microsoft.com/office/2006/metadata/properties" ma:root="true" ma:fieldsID="10edc4a1c08648ae61fbe2d22d3d6bab" ns2:_="">
    <xsd:import namespace="ebf09ae3-5921-4359-9a1b-19664e90b0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f09ae3-5921-4359-9a1b-19664e90b0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1B0DE2-7521-4CFA-B2AD-A419E99B3F7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711747E-20F4-437D-9538-92A8EF5872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075AB7-FFC5-4AD5-BF82-CB8090DB54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f09ae3-5921-4359-9a1b-19664e90b0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6332</TotalTime>
  <Words>1119</Words>
  <Application>Microsoft Office PowerPoint</Application>
  <PresentationFormat>Экран (4:3)</PresentationFormat>
  <Paragraphs>108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1_Тема Office</vt:lpstr>
      <vt:lpstr>О стратегии цифровой трансформации ФГБОУ ВО «Нижневартовский государственный университет»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Спасибо за внимание!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olya</dc:creator>
  <cp:lastModifiedBy>home</cp:lastModifiedBy>
  <cp:revision>431</cp:revision>
  <dcterms:created xsi:type="dcterms:W3CDTF">2017-06-19T16:10:24Z</dcterms:created>
  <dcterms:modified xsi:type="dcterms:W3CDTF">2022-02-18T05:44:38Z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0x010100D0E606817CD1864CACAD13E49A71CD88</vt:lpwstr>
  </property>
</Properties>
</file>