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15"/>
  </p:notesMasterIdLst>
  <p:sldIdLst>
    <p:sldId id="256" r:id="rId2"/>
    <p:sldId id="353" r:id="rId3"/>
    <p:sldId id="360" r:id="rId4"/>
    <p:sldId id="369" r:id="rId5"/>
    <p:sldId id="371" r:id="rId6"/>
    <p:sldId id="383" r:id="rId7"/>
    <p:sldId id="359" r:id="rId8"/>
    <p:sldId id="364" r:id="rId9"/>
    <p:sldId id="374" r:id="rId10"/>
    <p:sldId id="379" r:id="rId11"/>
    <p:sldId id="380" r:id="rId12"/>
    <p:sldId id="381" r:id="rId13"/>
    <p:sldId id="346" r:id="rId14"/>
  </p:sldIdLst>
  <p:sldSz cx="12190413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E903C0-8068-4574-8C2F-E7539EA37E66}">
          <p14:sldIdLst>
            <p14:sldId id="256"/>
            <p14:sldId id="353"/>
            <p14:sldId id="360"/>
            <p14:sldId id="369"/>
            <p14:sldId id="371"/>
            <p14:sldId id="383"/>
            <p14:sldId id="359"/>
            <p14:sldId id="364"/>
            <p14:sldId id="374"/>
            <p14:sldId id="379"/>
            <p14:sldId id="380"/>
            <p14:sldId id="381"/>
            <p14:sldId id="346"/>
          </p14:sldIdLst>
        </p14:section>
        <p14:section name="Раздел без заголовка" id="{F64C80CC-9B4E-4C3D-A6F1-4137D927EB8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3" autoAdjust="0"/>
    <p:restoredTop sz="87520" autoAdjust="0"/>
  </p:normalViewPr>
  <p:slideViewPr>
    <p:cSldViewPr>
      <p:cViewPr>
        <p:scale>
          <a:sx n="86" d="100"/>
          <a:sy n="86" d="100"/>
        </p:scale>
        <p:origin x="-7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91"/>
      </p:cViewPr>
      <p:guideLst>
        <p:guide orient="horz" pos="311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_Evlanov\AppData\Local\Microsoft\Windows\INetCache\Content.Outlook\N6T3BHBA\&#1047;&#1072;&#1076;&#1072;&#1085;&#1080;&#1077;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_Evlanov\AppData\Local\Microsoft\Windows\INetCache\Content.Outlook\N6T3BHBA\&#1047;&#1072;&#1076;&#1072;&#1085;&#1080;&#1077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'[Задание 1.xlsx]Лист5'!$C$4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-5.2185246943054077E-2"/>
                  <c:y val="-2.798095474290108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'[Задание 1.xlsx]Лист5'!$B$5:$B$11</c:f>
              <c:strCache>
                <c:ptCount val="7"/>
                <c:pt idx="0">
                  <c:v>Поиск информации</c:v>
                </c:pt>
                <c:pt idx="1">
                  <c:v>Владение техникой</c:v>
                </c:pt>
                <c:pt idx="2">
                  <c:v>Финансовые операции через интернет</c:v>
                </c:pt>
                <c:pt idx="3">
                  <c:v>Использование современных ИС и приложений</c:v>
                </c:pt>
                <c:pt idx="4">
                  <c:v>ЭЦП</c:v>
                </c:pt>
                <c:pt idx="5">
                  <c:v>Защита интеллектуальной собственности</c:v>
                </c:pt>
                <c:pt idx="6">
                  <c:v>Информационная безопасность</c:v>
                </c:pt>
              </c:strCache>
            </c:strRef>
          </c:cat>
          <c:val>
            <c:numRef>
              <c:f>'[Задание 1.xlsx]Лист5'!$C$5:$C$11</c:f>
              <c:numCache>
                <c:formatCode>0%</c:formatCode>
                <c:ptCount val="7"/>
                <c:pt idx="0">
                  <c:v>0.27</c:v>
                </c:pt>
                <c:pt idx="1">
                  <c:v>0.42</c:v>
                </c:pt>
                <c:pt idx="2">
                  <c:v>0.32</c:v>
                </c:pt>
                <c:pt idx="3">
                  <c:v>0.38</c:v>
                </c:pt>
                <c:pt idx="4">
                  <c:v>0.66</c:v>
                </c:pt>
                <c:pt idx="5">
                  <c:v>0.62</c:v>
                </c:pt>
                <c:pt idx="6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'[Задание 1.xlsx]Лист5'!$D$4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185246943053983E-3"/>
                  <c:y val="-0.12698412698412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277870414580966E-3"/>
                  <c:y val="-0.10256410256410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09262347152699E-2"/>
                  <c:y val="-0.10012210012210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748197554443187E-2"/>
                  <c:y val="-5.860805860805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311148165832386E-2"/>
                  <c:y val="-3.907203907203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27787041458192E-3"/>
                  <c:y val="-2.686202686202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'[Задание 1.xlsx]Лист5'!$B$5:$B$11</c:f>
              <c:strCache>
                <c:ptCount val="7"/>
                <c:pt idx="0">
                  <c:v>Поиск информации</c:v>
                </c:pt>
                <c:pt idx="1">
                  <c:v>Владение техникой</c:v>
                </c:pt>
                <c:pt idx="2">
                  <c:v>Финансовые операции через интернет</c:v>
                </c:pt>
                <c:pt idx="3">
                  <c:v>Использование современных ИС и приложений</c:v>
                </c:pt>
                <c:pt idx="4">
                  <c:v>ЭЦП</c:v>
                </c:pt>
                <c:pt idx="5">
                  <c:v>Защита интеллектуальной собственности</c:v>
                </c:pt>
                <c:pt idx="6">
                  <c:v>Информационная безопасность</c:v>
                </c:pt>
              </c:strCache>
            </c:strRef>
          </c:cat>
          <c:val>
            <c:numRef>
              <c:f>'[Задание 1.xlsx]Лист5'!$D$5:$D$11</c:f>
              <c:numCache>
                <c:formatCode>0%</c:formatCode>
                <c:ptCount val="7"/>
                <c:pt idx="0">
                  <c:v>0.18</c:v>
                </c:pt>
                <c:pt idx="1">
                  <c:v>0.35</c:v>
                </c:pt>
                <c:pt idx="2">
                  <c:v>0.46</c:v>
                </c:pt>
                <c:pt idx="3">
                  <c:v>0.18</c:v>
                </c:pt>
                <c:pt idx="4">
                  <c:v>0.16</c:v>
                </c:pt>
                <c:pt idx="5">
                  <c:v>0.4</c:v>
                </c:pt>
                <c:pt idx="6">
                  <c:v>0.66</c:v>
                </c:pt>
              </c:numCache>
            </c:numRef>
          </c:val>
        </c:ser>
        <c:ser>
          <c:idx val="2"/>
          <c:order val="2"/>
          <c:tx>
            <c:strRef>
              <c:f>'[Задание 1.xlsx]Лист5'!$E$4</c:f>
              <c:strCache>
                <c:ptCount val="1"/>
                <c:pt idx="0">
                  <c:v>АУП и прочий персонал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'[Задание 1.xlsx]Лист5'!$B$5:$B$11</c:f>
              <c:strCache>
                <c:ptCount val="7"/>
                <c:pt idx="0">
                  <c:v>Поиск информации</c:v>
                </c:pt>
                <c:pt idx="1">
                  <c:v>Владение техникой</c:v>
                </c:pt>
                <c:pt idx="2">
                  <c:v>Финансовые операции через интернет</c:v>
                </c:pt>
                <c:pt idx="3">
                  <c:v>Использование современных ИС и приложений</c:v>
                </c:pt>
                <c:pt idx="4">
                  <c:v>ЭЦП</c:v>
                </c:pt>
                <c:pt idx="5">
                  <c:v>Защита интеллектуальной собственности</c:v>
                </c:pt>
                <c:pt idx="6">
                  <c:v>Информационная безопасность</c:v>
                </c:pt>
              </c:strCache>
            </c:strRef>
          </c:cat>
          <c:val>
            <c:numRef>
              <c:f>'[Задание 1.xlsx]Лист5'!$E$5:$E$11</c:f>
              <c:numCache>
                <c:formatCode>0%</c:formatCode>
                <c:ptCount val="7"/>
                <c:pt idx="0">
                  <c:v>0.23</c:v>
                </c:pt>
                <c:pt idx="1">
                  <c:v>0.34</c:v>
                </c:pt>
                <c:pt idx="2">
                  <c:v>0.22</c:v>
                </c:pt>
                <c:pt idx="3">
                  <c:v>0.2</c:v>
                </c:pt>
                <c:pt idx="4">
                  <c:v>0.18</c:v>
                </c:pt>
                <c:pt idx="5">
                  <c:v>0.3</c:v>
                </c:pt>
                <c:pt idx="6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162816"/>
        <c:axId val="96534528"/>
        <c:axId val="0"/>
      </c:bar3DChart>
      <c:catAx>
        <c:axId val="841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34528"/>
        <c:crosses val="autoZero"/>
        <c:auto val="1"/>
        <c:lblAlgn val="ctr"/>
        <c:lblOffset val="100"/>
        <c:noMultiLvlLbl val="0"/>
      </c:catAx>
      <c:valAx>
        <c:axId val="96534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'[Задание 1.xlsx]Лист5'!$C$32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'[Задание 1.xlsx]Лист5'!$B$33:$B$50</c:f>
              <c:strCache>
                <c:ptCount val="18"/>
                <c:pt idx="0">
                  <c:v>Работа со средствами MS Office</c:v>
                </c:pt>
                <c:pt idx="1">
                  <c:v>OpenOffice</c:v>
                </c:pt>
                <c:pt idx="2">
                  <c:v>Математические пакеты</c:v>
                </c:pt>
                <c:pt idx="3">
                  <c:v>Графические редакторы</c:v>
                </c:pt>
                <c:pt idx="4">
                  <c:v>Госуслуги</c:v>
                </c:pt>
                <c:pt idx="5">
                  <c:v>Обработка видео и аудио информации</c:v>
                </c:pt>
                <c:pt idx="6">
                  <c:v>3D дизайн и конструирование</c:v>
                </c:pt>
                <c:pt idx="7">
                  <c:v>Создание мультимедийного контента, компьютерных игр</c:v>
                </c:pt>
                <c:pt idx="8">
                  <c:v>1С (зарплата и кадры, бухгалтерия, программирование 1С)</c:v>
                </c:pt>
                <c:pt idx="9">
                  <c:v>Bitrix24</c:v>
                </c:pt>
                <c:pt idx="10">
                  <c:v>Программирование Phyton, Php</c:v>
                </c:pt>
                <c:pt idx="11">
                  <c:v>Виртуальная реальность</c:v>
                </c:pt>
                <c:pt idx="12">
                  <c:v>Методы ИИ</c:v>
                </c:pt>
                <c:pt idx="13">
                  <c:v>Прототипирование электронных устройств и системы распределенного реестра</c:v>
                </c:pt>
                <c:pt idx="14">
                  <c:v>СУБД</c:v>
                </c:pt>
                <c:pt idx="15">
                  <c:v>DataScience</c:v>
                </c:pt>
                <c:pt idx="16">
                  <c:v>Автоматизация бизнес-процессов</c:v>
                </c:pt>
                <c:pt idx="17">
                  <c:v>Информационная безопасность</c:v>
                </c:pt>
              </c:strCache>
            </c:strRef>
          </c:cat>
          <c:val>
            <c:numRef>
              <c:f>'[Задание 1.xlsx]Лист5'!$C$33:$C$50</c:f>
              <c:numCache>
                <c:formatCode>0%</c:formatCode>
                <c:ptCount val="18"/>
                <c:pt idx="0">
                  <c:v>0.27</c:v>
                </c:pt>
                <c:pt idx="1">
                  <c:v>0.11</c:v>
                </c:pt>
                <c:pt idx="2">
                  <c:v>0.11</c:v>
                </c:pt>
                <c:pt idx="3">
                  <c:v>0.32</c:v>
                </c:pt>
                <c:pt idx="4">
                  <c:v>0.26</c:v>
                </c:pt>
                <c:pt idx="5">
                  <c:v>0.22</c:v>
                </c:pt>
                <c:pt idx="6">
                  <c:v>0.32</c:v>
                </c:pt>
                <c:pt idx="7">
                  <c:v>0.28000000000000003</c:v>
                </c:pt>
                <c:pt idx="8">
                  <c:v>0.11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0.27</c:v>
                </c:pt>
                <c:pt idx="12">
                  <c:v>0.23</c:v>
                </c:pt>
                <c:pt idx="13">
                  <c:v>0.1</c:v>
                </c:pt>
                <c:pt idx="14">
                  <c:v>0.12</c:v>
                </c:pt>
                <c:pt idx="15">
                  <c:v>0.12</c:v>
                </c:pt>
                <c:pt idx="16">
                  <c:v>0.15</c:v>
                </c:pt>
                <c:pt idx="17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'[Задание 1.xlsx]Лист5'!$D$32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090381471218695E-17"/>
                  <c:y val="-3.297347323023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917171596318358E-3"/>
                  <c:y val="-6.594694646047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013423173461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460850545341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'[Задание 1.xlsx]Лист5'!$B$33:$B$50</c:f>
              <c:strCache>
                <c:ptCount val="18"/>
                <c:pt idx="0">
                  <c:v>Работа со средствами MS Office</c:v>
                </c:pt>
                <c:pt idx="1">
                  <c:v>OpenOffice</c:v>
                </c:pt>
                <c:pt idx="2">
                  <c:v>Математические пакеты</c:v>
                </c:pt>
                <c:pt idx="3">
                  <c:v>Графические редакторы</c:v>
                </c:pt>
                <c:pt idx="4">
                  <c:v>Госуслуги</c:v>
                </c:pt>
                <c:pt idx="5">
                  <c:v>Обработка видео и аудио информации</c:v>
                </c:pt>
                <c:pt idx="6">
                  <c:v>3D дизайн и конструирование</c:v>
                </c:pt>
                <c:pt idx="7">
                  <c:v>Создание мультимедийного контента, компьютерных игр</c:v>
                </c:pt>
                <c:pt idx="8">
                  <c:v>1С (зарплата и кадры, бухгалтерия, программирование 1С)</c:v>
                </c:pt>
                <c:pt idx="9">
                  <c:v>Bitrix24</c:v>
                </c:pt>
                <c:pt idx="10">
                  <c:v>Программирование Phyton, Php</c:v>
                </c:pt>
                <c:pt idx="11">
                  <c:v>Виртуальная реальность</c:v>
                </c:pt>
                <c:pt idx="12">
                  <c:v>Методы ИИ</c:v>
                </c:pt>
                <c:pt idx="13">
                  <c:v>Прототипирование электронных устройств и системы распределенного реестра</c:v>
                </c:pt>
                <c:pt idx="14">
                  <c:v>СУБД</c:v>
                </c:pt>
                <c:pt idx="15">
                  <c:v>DataScience</c:v>
                </c:pt>
                <c:pt idx="16">
                  <c:v>Автоматизация бизнес-процессов</c:v>
                </c:pt>
                <c:pt idx="17">
                  <c:v>Информационная безопасность</c:v>
                </c:pt>
              </c:strCache>
            </c:strRef>
          </c:cat>
          <c:val>
            <c:numRef>
              <c:f>'[Задание 1.xlsx]Лист5'!$D$33:$D$50</c:f>
              <c:numCache>
                <c:formatCode>0%</c:formatCode>
                <c:ptCount val="18"/>
                <c:pt idx="0">
                  <c:v>0.43</c:v>
                </c:pt>
                <c:pt idx="1">
                  <c:v>0.1</c:v>
                </c:pt>
                <c:pt idx="2">
                  <c:v>0.16</c:v>
                </c:pt>
                <c:pt idx="3">
                  <c:v>0.31</c:v>
                </c:pt>
                <c:pt idx="4">
                  <c:v>0.28000000000000003</c:v>
                </c:pt>
                <c:pt idx="5">
                  <c:v>0.22</c:v>
                </c:pt>
                <c:pt idx="6">
                  <c:v>0.17</c:v>
                </c:pt>
                <c:pt idx="7">
                  <c:v>0.33</c:v>
                </c:pt>
                <c:pt idx="8">
                  <c:v>0.13</c:v>
                </c:pt>
                <c:pt idx="9">
                  <c:v>0.11</c:v>
                </c:pt>
                <c:pt idx="10">
                  <c:v>7.0000000000000007E-2</c:v>
                </c:pt>
                <c:pt idx="11">
                  <c:v>0.12</c:v>
                </c:pt>
                <c:pt idx="12">
                  <c:v>0.26</c:v>
                </c:pt>
                <c:pt idx="13" formatCode="General">
                  <c:v>0</c:v>
                </c:pt>
                <c:pt idx="14">
                  <c:v>0.2</c:v>
                </c:pt>
                <c:pt idx="15">
                  <c:v>0.34</c:v>
                </c:pt>
                <c:pt idx="16">
                  <c:v>0.2</c:v>
                </c:pt>
                <c:pt idx="17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'[Задание 1.xlsx]Лист5'!$E$32</c:f>
              <c:strCache>
                <c:ptCount val="1"/>
                <c:pt idx="0">
                  <c:v>АУП и прочий персонал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7834343192636716E-3"/>
                  <c:y val="-7.493971188690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4792928990795897E-3"/>
                  <c:y val="-4.79614156076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2.697829627928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'[Задание 1.xlsx]Лист5'!$B$33:$B$50</c:f>
              <c:strCache>
                <c:ptCount val="18"/>
                <c:pt idx="0">
                  <c:v>Работа со средствами MS Office</c:v>
                </c:pt>
                <c:pt idx="1">
                  <c:v>OpenOffice</c:v>
                </c:pt>
                <c:pt idx="2">
                  <c:v>Математические пакеты</c:v>
                </c:pt>
                <c:pt idx="3">
                  <c:v>Графические редакторы</c:v>
                </c:pt>
                <c:pt idx="4">
                  <c:v>Госуслуги</c:v>
                </c:pt>
                <c:pt idx="5">
                  <c:v>Обработка видео и аудио информации</c:v>
                </c:pt>
                <c:pt idx="6">
                  <c:v>3D дизайн и конструирование</c:v>
                </c:pt>
                <c:pt idx="7">
                  <c:v>Создание мультимедийного контента, компьютерных игр</c:v>
                </c:pt>
                <c:pt idx="8">
                  <c:v>1С (зарплата и кадры, бухгалтерия, программирование 1С)</c:v>
                </c:pt>
                <c:pt idx="9">
                  <c:v>Bitrix24</c:v>
                </c:pt>
                <c:pt idx="10">
                  <c:v>Программирование Phyton, Php</c:v>
                </c:pt>
                <c:pt idx="11">
                  <c:v>Виртуальная реальность</c:v>
                </c:pt>
                <c:pt idx="12">
                  <c:v>Методы ИИ</c:v>
                </c:pt>
                <c:pt idx="13">
                  <c:v>Прототипирование электронных устройств и системы распределенного реестра</c:v>
                </c:pt>
                <c:pt idx="14">
                  <c:v>СУБД</c:v>
                </c:pt>
                <c:pt idx="15">
                  <c:v>DataScience</c:v>
                </c:pt>
                <c:pt idx="16">
                  <c:v>Автоматизация бизнес-процессов</c:v>
                </c:pt>
                <c:pt idx="17">
                  <c:v>Информационная безопасность</c:v>
                </c:pt>
              </c:strCache>
            </c:strRef>
          </c:cat>
          <c:val>
            <c:numRef>
              <c:f>'[Задание 1.xlsx]Лист5'!$E$33:$E$50</c:f>
              <c:numCache>
                <c:formatCode>0%</c:formatCode>
                <c:ptCount val="18"/>
                <c:pt idx="0">
                  <c:v>0.4</c:v>
                </c:pt>
                <c:pt idx="1">
                  <c:v>0.11</c:v>
                </c:pt>
                <c:pt idx="2" formatCode="General">
                  <c:v>0</c:v>
                </c:pt>
                <c:pt idx="3">
                  <c:v>0.27</c:v>
                </c:pt>
                <c:pt idx="4">
                  <c:v>0.19</c:v>
                </c:pt>
                <c:pt idx="5" formatCode="General">
                  <c:v>0</c:v>
                </c:pt>
                <c:pt idx="6">
                  <c:v>0.23</c:v>
                </c:pt>
                <c:pt idx="7">
                  <c:v>0.33</c:v>
                </c:pt>
                <c:pt idx="8">
                  <c:v>0.18</c:v>
                </c:pt>
                <c:pt idx="9">
                  <c:v>0.14000000000000001</c:v>
                </c:pt>
                <c:pt idx="10">
                  <c:v>0.08</c:v>
                </c:pt>
                <c:pt idx="11" formatCode="General">
                  <c:v>0</c:v>
                </c:pt>
                <c:pt idx="12">
                  <c:v>0.26</c:v>
                </c:pt>
                <c:pt idx="13" formatCode="General">
                  <c:v>0</c:v>
                </c:pt>
                <c:pt idx="14">
                  <c:v>0.31</c:v>
                </c:pt>
                <c:pt idx="15">
                  <c:v>0.12</c:v>
                </c:pt>
                <c:pt idx="16">
                  <c:v>0.33</c:v>
                </c:pt>
                <c:pt idx="17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565888"/>
        <c:axId val="96575872"/>
      </c:barChart>
      <c:catAx>
        <c:axId val="965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75872"/>
        <c:crosses val="autoZero"/>
        <c:auto val="1"/>
        <c:lblAlgn val="ctr"/>
        <c:lblOffset val="100"/>
        <c:noMultiLvlLbl val="0"/>
      </c:catAx>
      <c:valAx>
        <c:axId val="96575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399934729474501"/>
          <c:y val="0.93225001587305711"/>
          <c:w val="0.40859322254792202"/>
          <c:h val="4.8996881799893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BC4193-7235-438C-B365-7FD5531FCAF9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BAE5A6-D1EF-4B20-A1F7-1D9E0EBBE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45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BAE5A6-D1EF-4B20-A1F7-1D9E0EBBE41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6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BAE5A6-D1EF-4B20-A1F7-1D9E0EBBE41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2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0" b="3041"/>
          <a:stretch>
            <a:fillRect/>
          </a:stretch>
        </p:blipFill>
        <p:spPr bwMode="auto">
          <a:xfrm>
            <a:off x="8186738" y="1622425"/>
            <a:ext cx="4003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611617"/>
            <a:ext cx="6628537" cy="2568496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4297680"/>
            <a:ext cx="6628537" cy="966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47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EF26-FC60-4770-94D7-705D70B1D462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976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0213" y="6356350"/>
            <a:ext cx="1949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6861F-3D39-4E37-9965-6D96F330D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21" y="365127"/>
            <a:ext cx="9641701" cy="9604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1502229"/>
            <a:ext cx="10514231" cy="4674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38E9-C42C-41C9-8CF6-3E7AB6234B23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1566-6BA8-4656-9A8F-02B69F077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2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604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78723" y="365125"/>
            <a:ext cx="1373599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26654" y="365125"/>
            <a:ext cx="862567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26F3-9345-4AAA-8D99-3B089C787133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66B6-F2D4-4913-85AF-8C460443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0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521" y="274639"/>
            <a:ext cx="10971372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592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6013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0A7A-7139-4DF7-B34F-0376048B1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091" y="1502229"/>
            <a:ext cx="10514231" cy="46747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C497-C60F-49FD-9521-51B0E031B741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EAC9-5CC5-4111-89C0-075D34206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41386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3062290"/>
            <a:ext cx="10514231" cy="1500187"/>
          </a:xfrm>
        </p:spPr>
        <p:txBody>
          <a:bodyPr anchor="b"/>
          <a:lstStyle>
            <a:lvl1pPr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AEBE-A376-4C42-BAB7-6009E63AC53E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6A1E-9B79-489C-80D6-AF3A25D27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9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21" y="365127"/>
            <a:ext cx="9641701" cy="9604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502229"/>
            <a:ext cx="5180926" cy="46747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502229"/>
            <a:ext cx="5180926" cy="46747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67F-5546-4BF3-BCFD-0A396A6A2309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1B67-184F-4742-AFAA-2F5611351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6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21" y="365127"/>
            <a:ext cx="9643289" cy="9604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0" y="1492251"/>
            <a:ext cx="5157115" cy="6500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0" y="2308997"/>
            <a:ext cx="5157115" cy="3880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492251"/>
            <a:ext cx="5182513" cy="6500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308997"/>
            <a:ext cx="5182513" cy="38806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3C64-6434-4B72-9480-F5C0D4826AAB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7C52-9520-4B35-AFA3-F50065FEA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456D-F0EE-4E19-A047-EC3187C9D65E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F148-A689-4ABB-9BE8-5B88C48C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4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8F9D-72C6-4337-BEC1-051FF7B404EC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0846-646A-4F4E-89B8-A798C7B58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21" y="457201"/>
            <a:ext cx="3060783" cy="8683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888275"/>
            <a:ext cx="6171397" cy="52886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1504951"/>
            <a:ext cx="3931725" cy="467201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BEE9-3249-4CB8-84E6-3738F7870975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EDA5-5D96-4A3C-89AF-268F6110F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3112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21" y="457201"/>
            <a:ext cx="3060783" cy="8683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888275"/>
            <a:ext cx="6171397" cy="528868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1504951"/>
            <a:ext cx="3931725" cy="467201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D790-0E60-4FD1-B512-1308C0F87F02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032-5C10-491E-AB5B-5E5D0C6A7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8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711325" y="365125"/>
            <a:ext cx="96408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40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9595E-87E8-421D-9FED-CFF2A5A97419}" type="datetimeFigureOut">
              <a:rPr lang="ru-RU"/>
              <a:pPr>
                <a:defRPr/>
              </a:pPr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9E42C-270C-49C0-B82F-43B37ECA5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1" r:id="rId7"/>
    <p:sldLayoutId id="2147484308" r:id="rId8"/>
    <p:sldLayoutId id="2147484309" r:id="rId9"/>
    <p:sldLayoutId id="2147484310" r:id="rId10"/>
    <p:sldLayoutId id="2147484311" r:id="rId11"/>
    <p:sldLayoutId id="214748431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008755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Trebuchet MS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Trebuchet MS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Trebuchet MS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Trebuchet MS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PT Sans Caption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PT Sans Caption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PT Sans Caption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8755"/>
          </a:solidFill>
          <a:latin typeface="PT Sans Caption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878" y="2708920"/>
            <a:ext cx="6192688" cy="18722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 СТРАТЕГИИ ЦИФРОВОЙ ТРАНСФОРМАЦИИ УНИВЕРСИТЕТА</a:t>
            </a:r>
            <a:endParaRPr lang="ru-RU" sz="3600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14686" y="472514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Ректор Р. В. Кучин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               г. Ханты-Мансийск 2022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трансформация ЮГУ: </a:t>
            </a:r>
            <a:br>
              <a:rPr lang="ru-RU" dirty="0" smtClean="0"/>
            </a:br>
            <a:r>
              <a:rPr lang="ru-RU" dirty="0" smtClean="0"/>
              <a:t>ключевые показатели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53094"/>
              </p:ext>
            </p:extLst>
          </p:nvPr>
        </p:nvGraphicFramePr>
        <p:xfrm>
          <a:off x="479006" y="1556793"/>
          <a:ext cx="10873207" cy="3546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4736"/>
                <a:gridCol w="1584176"/>
                <a:gridCol w="1224136"/>
                <a:gridCol w="1440159"/>
              </a:tblGrid>
              <a:tr h="199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аудиторий, оснащённого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мультимедийным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презентационным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оборудованием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информационного, компьютерного и телекоммуникационного оборудования не старше 5 лет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информационной инфраструктуры, находящейся на собственных и внешних серверах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 к 10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20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цифровых сервисов, объединённых в единую информационную среду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бизнес-процессов, переведенных в цифровой формат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сотрудников образовательной организации, обладающих цифровыми компетенциями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абитуриентов, использующих полноценный процесс поступления в ООВО в цифровом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(данные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объема НИОКР, реализуемых в сфере цифровых технологий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4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53" y="260648"/>
            <a:ext cx="9640888" cy="960438"/>
          </a:xfrm>
        </p:spPr>
        <p:txBody>
          <a:bodyPr/>
          <a:lstStyle/>
          <a:p>
            <a:r>
              <a:rPr lang="ru-RU" sz="2800" dirty="0" smtClean="0"/>
              <a:t>Приоритетная задача стратегии: Формирование образовательной траектории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982" y="1325563"/>
            <a:ext cx="10514231" cy="467473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Ожидаемым </a:t>
            </a:r>
            <a:r>
              <a:rPr lang="ru-RU" sz="1800" dirty="0"/>
              <a:t>результатом цифровой трансформации является разработка цифровых сервисов позволяющих: </a:t>
            </a:r>
            <a:endParaRPr lang="ru-RU" sz="1800" dirty="0" smtClean="0"/>
          </a:p>
          <a:p>
            <a:r>
              <a:rPr lang="ru-RU" sz="1800" dirty="0" smtClean="0"/>
              <a:t>проводить </a:t>
            </a:r>
            <a:r>
              <a:rPr lang="ru-RU" sz="1800" dirty="0"/>
              <a:t>входные диагностики навыков (владения иностранным языком, </a:t>
            </a:r>
            <a:r>
              <a:rPr lang="ru-RU" sz="1800" dirty="0" err="1"/>
              <a:t>метанавыки</a:t>
            </a:r>
            <a:r>
              <a:rPr lang="ru-RU" sz="1800" dirty="0"/>
              <a:t> (</a:t>
            </a:r>
            <a:r>
              <a:rPr lang="ru-RU" sz="1800" dirty="0" err="1"/>
              <a:t>soft</a:t>
            </a:r>
            <a:r>
              <a:rPr lang="ru-RU" sz="1800" dirty="0"/>
              <a:t> </a:t>
            </a:r>
            <a:r>
              <a:rPr lang="ru-RU" sz="1800" dirty="0" err="1"/>
              <a:t>skills</a:t>
            </a:r>
            <a:r>
              <a:rPr lang="ru-RU" sz="1800" dirty="0"/>
              <a:t>)) обучающихся и дальнейшее их хранение в системе с целью отслеживания прогресса их развития в течении образовательного процесса, тем самым формируя цифровой профиль обучающегося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осуществлять выбор вариативной части учебного плана (выбор дисциплин, учебных команд, проектов, форм освоения дисциплин и т.д.) с записью на соответствующие курсы, тем самым позволяя обучающимся выстраивать индивидуальную образовательную траекторию; </a:t>
            </a:r>
            <a:endParaRPr lang="ru-RU" sz="1800" dirty="0" smtClean="0"/>
          </a:p>
          <a:p>
            <a:r>
              <a:rPr lang="ru-RU" sz="1800" dirty="0" smtClean="0"/>
              <a:t>заполнять </a:t>
            </a:r>
            <a:r>
              <a:rPr lang="ru-RU" sz="1800" dirty="0"/>
              <a:t>профили обучающихся в части научных, творческих и спортивных интересов с целью персонифицированного уведомления обучающихся о проводимых мероприятиях; </a:t>
            </a:r>
            <a:endParaRPr lang="ru-RU" sz="1800" dirty="0" smtClean="0"/>
          </a:p>
          <a:p>
            <a:r>
              <a:rPr lang="ru-RU" sz="1800" dirty="0" smtClean="0"/>
              <a:t>осуществлять </a:t>
            </a:r>
            <a:r>
              <a:rPr lang="ru-RU" sz="1800" dirty="0"/>
              <a:t>запись на </a:t>
            </a:r>
            <a:r>
              <a:rPr lang="ru-RU" sz="1800" dirty="0" err="1"/>
              <a:t>внеучебные</a:t>
            </a:r>
            <a:r>
              <a:rPr lang="ru-RU" sz="1800" dirty="0"/>
              <a:t> мероприятия, в </a:t>
            </a:r>
            <a:r>
              <a:rPr lang="ru-RU" sz="1800" dirty="0" err="1"/>
              <a:t>т.ч</a:t>
            </a:r>
            <a:r>
              <a:rPr lang="ru-RU" sz="1800" dirty="0"/>
              <a:t>. </a:t>
            </a:r>
            <a:r>
              <a:rPr lang="ru-RU" sz="1800" dirty="0" err="1"/>
              <a:t>тьюториалы</a:t>
            </a:r>
            <a:r>
              <a:rPr lang="ru-RU" sz="1800" dirty="0"/>
              <a:t>; формировать компоненты для автоматизированного формирования резюме обучающихся с использованием платформы «</a:t>
            </a:r>
            <a:r>
              <a:rPr lang="ru-RU" sz="1800" dirty="0" err="1"/>
              <a:t>Факультетус</a:t>
            </a:r>
            <a:r>
              <a:rPr lang="ru-RU" sz="1800" dirty="0"/>
              <a:t>»; </a:t>
            </a:r>
            <a:endParaRPr lang="ru-RU" sz="1800" dirty="0" smtClean="0"/>
          </a:p>
          <a:p>
            <a:r>
              <a:rPr lang="ru-RU" sz="1800" dirty="0" smtClean="0"/>
              <a:t>осуществлять </a:t>
            </a:r>
            <a:r>
              <a:rPr lang="ru-RU" sz="1800" dirty="0"/>
              <a:t>анкетирование по различным вопросам, в </a:t>
            </a:r>
            <a:r>
              <a:rPr lang="ru-RU" sz="1800" dirty="0" err="1"/>
              <a:t>т.ч</a:t>
            </a:r>
            <a:r>
              <a:rPr lang="ru-RU" sz="1800" dirty="0"/>
              <a:t>. удовлетворенность качеством образовательных услуг; </a:t>
            </a:r>
            <a:endParaRPr lang="ru-RU" sz="1800" dirty="0" smtClean="0"/>
          </a:p>
          <a:p>
            <a:r>
              <a:rPr lang="ru-RU" sz="1800" dirty="0" smtClean="0"/>
              <a:t>вести </a:t>
            </a:r>
            <a:r>
              <a:rPr lang="ru-RU" sz="1800" dirty="0"/>
              <a:t>портфолио обучающегося (сертификаты, дипломы, ДПО и т.д</a:t>
            </a:r>
            <a:r>
              <a:rPr lang="ru-RU" sz="1800" dirty="0" smtClean="0"/>
              <a:t>.).</a:t>
            </a:r>
          </a:p>
          <a:p>
            <a:r>
              <a:rPr lang="ru-RU" sz="1800" dirty="0" smtClean="0"/>
              <a:t>сервис </a:t>
            </a:r>
            <a:r>
              <a:rPr lang="ru-RU" sz="1800" dirty="0" err="1"/>
              <a:t>самопубликации</a:t>
            </a:r>
            <a:r>
              <a:rPr lang="ru-RU" sz="1800" dirty="0"/>
              <a:t> ВКР обучающимся.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14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Приоритетная задача: Создание курсов МООС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4437112"/>
            <a:ext cx="5112568" cy="235881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600" dirty="0" smtClean="0"/>
              <a:t>Возможность создания качественного видео-контента обеспечено 2-мя современными цифровыми видеостудиями</a:t>
            </a:r>
            <a:endParaRPr lang="ru-RU" sz="1600" dirty="0"/>
          </a:p>
          <a:p>
            <a:pPr>
              <a:buFontTx/>
              <a:buChar char="-"/>
            </a:pPr>
            <a:r>
              <a:rPr lang="ru-RU" sz="1600" dirty="0" smtClean="0"/>
              <a:t>Студийной работе обучено </a:t>
            </a:r>
            <a:r>
              <a:rPr lang="ru-RU" sz="1600" dirty="0" smtClean="0">
                <a:solidFill>
                  <a:srgbClr val="FF0000"/>
                </a:solidFill>
              </a:rPr>
              <a:t>10%</a:t>
            </a:r>
            <a:r>
              <a:rPr lang="ru-RU" sz="1600" dirty="0" smtClean="0"/>
              <a:t> ППС</a:t>
            </a:r>
          </a:p>
          <a:p>
            <a:pPr>
              <a:buFontTx/>
              <a:buChar char="-"/>
            </a:pPr>
            <a:r>
              <a:rPr lang="ru-RU" sz="1600" dirty="0" smtClean="0"/>
              <a:t>В рамках обучения ППС и инженерного персонала, создано </a:t>
            </a:r>
            <a:r>
              <a:rPr lang="ru-RU" sz="1600" dirty="0" smtClean="0">
                <a:solidFill>
                  <a:srgbClr val="FF0000"/>
                </a:solidFill>
              </a:rPr>
              <a:t>12</a:t>
            </a:r>
            <a:r>
              <a:rPr lang="ru-RU" sz="1600" dirty="0" smtClean="0"/>
              <a:t> курсов для собственных нужд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/>
              <a:t> выпущенных МООС в 2022 году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38" y="1985124"/>
            <a:ext cx="1194796" cy="89621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382584" y="2780927"/>
            <a:ext cx="16027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62602"/>
              </p:ext>
            </p:extLst>
          </p:nvPr>
        </p:nvGraphicFramePr>
        <p:xfrm>
          <a:off x="8256549" y="4581128"/>
          <a:ext cx="307577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Точечный рисунок" r:id="rId4" imgW="6542857" imgH="3971429" progId="Paint.Picture">
                  <p:embed/>
                </p:oleObj>
              </mc:Choice>
              <mc:Fallback>
                <p:oleObj name="Точечный рисунок" r:id="rId4" imgW="6542857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49" y="4581128"/>
                        <a:ext cx="3075770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верх 6"/>
          <p:cNvSpPr/>
          <p:nvPr/>
        </p:nvSpPr>
        <p:spPr>
          <a:xfrm rot="3321470">
            <a:off x="5802686" y="3230786"/>
            <a:ext cx="957300" cy="15415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92919" y="3926704"/>
            <a:ext cx="90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2022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9582" y="1094730"/>
            <a:ext cx="90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2030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379313" y="1642733"/>
            <a:ext cx="4752528" cy="235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1600" dirty="0" smtClean="0"/>
              <a:t>Возможность создания качественного видео-контента обеспечено </a:t>
            </a:r>
            <a:r>
              <a:rPr lang="ru-RU" sz="1600" dirty="0" smtClean="0">
                <a:solidFill>
                  <a:srgbClr val="FF0000"/>
                </a:solidFill>
              </a:rPr>
              <a:t>10-ю</a:t>
            </a:r>
            <a:r>
              <a:rPr lang="ru-RU" sz="1600" dirty="0" smtClean="0"/>
              <a:t> современными цифровыми видеостудиями</a:t>
            </a:r>
          </a:p>
          <a:p>
            <a:pPr>
              <a:buFontTx/>
              <a:buChar char="-"/>
            </a:pPr>
            <a:r>
              <a:rPr lang="ru-RU" sz="1600" dirty="0" smtClean="0"/>
              <a:t>Студийной работе обучено </a:t>
            </a:r>
            <a:r>
              <a:rPr lang="ru-RU" sz="1600" dirty="0" smtClean="0">
                <a:solidFill>
                  <a:srgbClr val="FF0000"/>
                </a:solidFill>
              </a:rPr>
              <a:t>100%</a:t>
            </a:r>
            <a:r>
              <a:rPr lang="ru-RU" sz="1600" dirty="0" smtClean="0"/>
              <a:t> ППС</a:t>
            </a:r>
          </a:p>
          <a:p>
            <a:pPr>
              <a:buFontTx/>
              <a:buChar char="-"/>
            </a:pPr>
            <a:r>
              <a:rPr lang="ru-RU" sz="1600" dirty="0" smtClean="0"/>
              <a:t>Доля оцифрованных курсов: </a:t>
            </a:r>
            <a:r>
              <a:rPr lang="ru-RU" sz="1600" dirty="0" smtClean="0">
                <a:solidFill>
                  <a:srgbClr val="FF0000"/>
                </a:solidFill>
              </a:rPr>
              <a:t>100%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</a:rPr>
              <a:t>40</a:t>
            </a:r>
            <a:r>
              <a:rPr lang="ru-RU" sz="1600" dirty="0" smtClean="0"/>
              <a:t> выпущенных МООС к 2030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45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78" y="3284984"/>
            <a:ext cx="10369152" cy="960438"/>
          </a:xfrm>
        </p:spPr>
        <p:txBody>
          <a:bodyPr/>
          <a:lstStyle/>
          <a:p>
            <a:pPr algn="ctr"/>
            <a:r>
              <a:rPr lang="ru-RU" b="0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2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цифровой трансформации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811" y="1196752"/>
            <a:ext cx="10514231" cy="46747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i="1" dirty="0"/>
              <a:t>Цифровая трансформация определена как одна из национальных целей развития РФ на период до 2030 г. и, вместе с тем, становится обязательным условием развития Югорского государственного университета. </a:t>
            </a:r>
            <a:endParaRPr lang="ru-RU" sz="1800" i="1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Целью </a:t>
            </a:r>
            <a:r>
              <a:rPr lang="ru-RU" dirty="0" smtClean="0"/>
              <a:t>стратегии </a:t>
            </a:r>
            <a:r>
              <a:rPr lang="ru-RU" dirty="0"/>
              <a:t>цифровой трансформации </a:t>
            </a:r>
            <a:r>
              <a:rPr lang="ru-RU" dirty="0" smtClean="0"/>
              <a:t>ФГБОУ ВО «</a:t>
            </a:r>
            <a:r>
              <a:rPr lang="ru-RU" dirty="0"/>
              <a:t>Югорский государственный университет» является создание </a:t>
            </a:r>
            <a:r>
              <a:rPr lang="ru-RU" b="1" dirty="0" err="1"/>
              <a:t>клиентоориентированной</a:t>
            </a:r>
            <a:r>
              <a:rPr lang="ru-RU" b="1" dirty="0"/>
              <a:t> модели цифровой экосистемы университета с охватом цифровыми сервисами 100% бизнес-процессов</a:t>
            </a:r>
            <a:r>
              <a:rPr lang="ru-RU" dirty="0"/>
              <a:t>, как следствие, формирование и развитие единой цифровой информационно-коммуникационной среды Университета, обеспечивающей наиболее полное использование информационных ресурсов, а также возможность коммуникации и повышения качества научно-исследовательской деятельности и других базовых процессов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5462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цифровой трансформации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8" y="1325562"/>
            <a:ext cx="11018287" cy="5271789"/>
          </a:xfrm>
        </p:spPr>
        <p:txBody>
          <a:bodyPr/>
          <a:lstStyle/>
          <a:p>
            <a:pPr lvl="0"/>
            <a:r>
              <a:rPr lang="ru-RU" sz="1500" dirty="0" smtClean="0"/>
              <a:t>автоматизация бизнес-процессов, построение, развитие и поддержка корпоративных информационных систем Университета, реализация требований информационной безопасности в корпоративных информационных системах;</a:t>
            </a:r>
            <a:endParaRPr lang="en-US" sz="1500" dirty="0" smtClean="0"/>
          </a:p>
          <a:p>
            <a:r>
              <a:rPr lang="ru-RU" sz="1500" dirty="0" smtClean="0"/>
              <a:t>внедрение цифровых образовательных технологий </a:t>
            </a:r>
            <a:r>
              <a:rPr lang="ru-RU" sz="1500" dirty="0"/>
              <a:t>и </a:t>
            </a:r>
            <a:r>
              <a:rPr lang="ru-RU" sz="1500" dirty="0" smtClean="0"/>
              <a:t>сервисов, позволяющих </a:t>
            </a:r>
            <a:r>
              <a:rPr lang="ru-RU" sz="1500" dirty="0"/>
              <a:t>выстраивать индивидуальную образовательную траекторию обучающихся и, в то же время, взаимодействовать в единой цифровой образовательной среде с обществом, бизнесом, наукой и образованием</a:t>
            </a:r>
            <a:r>
              <a:rPr lang="ru-RU" sz="1500" dirty="0" smtClean="0"/>
              <a:t>;</a:t>
            </a:r>
          </a:p>
          <a:p>
            <a:pPr lvl="0"/>
            <a:r>
              <a:rPr lang="ru-RU" sz="1500" dirty="0" smtClean="0"/>
              <a:t>реализация </a:t>
            </a:r>
            <a:r>
              <a:rPr lang="ru-RU" sz="1500" dirty="0"/>
              <a:t>механизма межведомственного сетевого взаимодействия Университета в рамках интеграции сервисов и содержания образования;</a:t>
            </a:r>
          </a:p>
          <a:p>
            <a:pPr lvl="0"/>
            <a:r>
              <a:rPr lang="ru-RU" sz="1500" dirty="0"/>
              <a:t>развитие научного и инновационного потенциала Университета на основе создания экосистемы коммерциализации разработок и трансфера технологий, создаваемых в ходе выполнения научных, прикладных, экспертно-аналитических, консультационных работ и проектов, а также в результате осуществления иных творческих видов деятельности;</a:t>
            </a:r>
          </a:p>
          <a:p>
            <a:pPr lvl="0"/>
            <a:r>
              <a:rPr lang="ru-RU" sz="1500" dirty="0"/>
              <a:t>проведение цифровой трансформации управленческой деятельности;</a:t>
            </a:r>
          </a:p>
          <a:p>
            <a:r>
              <a:rPr lang="ru-RU" sz="1500" dirty="0" smtClean="0"/>
              <a:t>поддержание </a:t>
            </a:r>
            <a:r>
              <a:rPr lang="ru-RU" sz="1500" dirty="0"/>
              <a:t>и развитие цифровых сервисов с помощью вхождения в АИС «</a:t>
            </a:r>
            <a:r>
              <a:rPr lang="ru-RU" sz="1500" dirty="0" err="1"/>
              <a:t>Маркетплейс</a:t>
            </a:r>
            <a:r>
              <a:rPr lang="ru-RU" sz="1500" dirty="0"/>
              <a:t> сервисов», разработанную </a:t>
            </a:r>
            <a:r>
              <a:rPr lang="ru-RU" sz="1500" dirty="0" err="1"/>
              <a:t>Минобрнауки</a:t>
            </a:r>
            <a:r>
              <a:rPr lang="ru-RU" sz="1500" dirty="0"/>
              <a:t> к 2030 г., для обеспечения образовательного процесса Университета, а также обеспечение безопасности в цифровой образовательной среде;</a:t>
            </a:r>
          </a:p>
          <a:p>
            <a:r>
              <a:rPr lang="ru-RU" sz="1500" dirty="0" smtClean="0"/>
              <a:t>достижение </a:t>
            </a:r>
            <a:r>
              <a:rPr lang="ru-RU" sz="1500" dirty="0"/>
              <a:t>уровня цифровой зрелости.</a:t>
            </a:r>
          </a:p>
          <a:p>
            <a:pPr lvl="0"/>
            <a:r>
              <a:rPr lang="ru-RU" sz="1500" dirty="0" smtClean="0"/>
              <a:t>обеспечение </a:t>
            </a:r>
            <a:r>
              <a:rPr lang="ru-RU" sz="1500" dirty="0"/>
              <a:t>непрерывности образования ППС и выпускников вуза на основе использования цифровых образовательных технологий;</a:t>
            </a:r>
          </a:p>
          <a:p>
            <a:r>
              <a:rPr lang="ru-RU" sz="1500" dirty="0"/>
              <a:t>формирование у обучающихся компетенций, востребованных для успешной работы в условиях цифровой экономики, обеспечение конкурентоспособности выпускников на современном рынке труда;</a:t>
            </a:r>
          </a:p>
          <a:p>
            <a:pPr lvl="0"/>
            <a:r>
              <a:rPr lang="ru-RU" sz="1500" dirty="0"/>
              <a:t>модернизация инфраструктуры, направленная на 100% замену морально устаревшего </a:t>
            </a:r>
            <a:r>
              <a:rPr lang="ru-RU" sz="1500" dirty="0" smtClean="0"/>
              <a:t>оборудования</a:t>
            </a:r>
            <a:r>
              <a:rPr lang="ru-RU" sz="1500" dirty="0"/>
              <a:t>.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37610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Барьеры достижения цифровой зрелости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982" y="2420888"/>
            <a:ext cx="10514231" cy="3168352"/>
          </a:xfrm>
        </p:spPr>
        <p:txBody>
          <a:bodyPr/>
          <a:lstStyle/>
          <a:p>
            <a:pPr lvl="0"/>
            <a:r>
              <a:rPr lang="ru-RU" dirty="0"/>
              <a:t>неспособность поддерживать существующие направления работы, одновременно развивая новые методы обучения и внедряя цифровые элементы;</a:t>
            </a:r>
          </a:p>
          <a:p>
            <a:pPr lvl="0"/>
            <a:r>
              <a:rPr lang="ru-RU" dirty="0"/>
              <a:t>устаревшая корпоративная культура, которая тормозит быстрое развитие и принятие технологий;</a:t>
            </a:r>
          </a:p>
          <a:p>
            <a:pPr lvl="0"/>
            <a:r>
              <a:rPr lang="ru-RU" dirty="0"/>
              <a:t>общий недостаток доверия к цифровым сервисам и облачным технологиям, обеспокоенность по поводу их надежности и </a:t>
            </a:r>
            <a:r>
              <a:rPr lang="ru-RU" dirty="0" smtClean="0"/>
              <a:t>безопасности;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роблема обеспечения информационной безопасности.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6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цифровые сервисы ЮГУ </a:t>
            </a:r>
            <a:br>
              <a:rPr lang="ru-RU" dirty="0" smtClean="0"/>
            </a:br>
            <a:r>
              <a:rPr lang="ru-RU" sz="2800" dirty="0" smtClean="0"/>
              <a:t>(по состоянию на февраль 2022 года)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868551"/>
              </p:ext>
            </p:extLst>
          </p:nvPr>
        </p:nvGraphicFramePr>
        <p:xfrm>
          <a:off x="561839" y="1280989"/>
          <a:ext cx="11521280" cy="3315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6768752"/>
                <a:gridCol w="1512168"/>
              </a:tblGrid>
              <a:tr h="292327"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Наименование сервиса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Функциональные возможности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сервиса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Уровень удовлетворенности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пользователей *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  <a:tr h="822050"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Электронная образовательная среда</a:t>
                      </a:r>
                    </a:p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Elios 2.0 (itport.ugrasu.ru)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Для студентов: просмотр личной информации, заказ справок и взаимодействие с административным персоналом, просмотр учебных планов, выбор дисциплин.</a:t>
                      </a:r>
                    </a:p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Для ППС: учёт и распределение нагрузки, формирование учебных поручений, учёт успеваемости обучающихся, составление РПД, Экспортный контроль,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  <a:tr h="620926"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Информационный портал экономического управления ЮГУ (finance.ugrasu.ru)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Эффективный контракт прочего персонала и ППС, планирование графика отпусков и льготного проезда, планирование ФЗП, учёт оплат по договорам на обучение, формирование претензий и уведомлений по оплате за договора на обучение.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  <a:tr h="421630"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LMS система “Электронный университет” (eluniver.ugrasu.ru)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Организация и администрирование учебных курсов в рамках дистанционного обучения.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  <a:tr h="363347"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Электронное расписание (timetable.ugrasu.ru)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Поиск и просмотр расписания занятий в различных разрезах (по преподавателю, по группе, по аудитории)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  <a:tr h="259846"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СЭД Directum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Обеспечение электронного документооборота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  <a:tr h="244210"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Личный кабинет абитуриента (lka.ugrasu.ru)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Подача документов на поступление в Университет, а также сопровождение вплоть до зачисления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  <a:tc>
                  <a:txBody>
                    <a:bodyPr/>
                    <a:lstStyle/>
                    <a:p>
                      <a:pPr marL="12700" indent="-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143" marR="3143" marT="15714" marB="15714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83238" y="5517232"/>
            <a:ext cx="5564037" cy="9807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По данным опроса, проведенном в октября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анкетирования.</a:t>
            </a:r>
          </a:p>
          <a:p>
            <a:pPr marL="177800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оценено 23 сервиса, в опросе приняли участие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699 человек,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  406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</a:t>
            </a:r>
          </a:p>
          <a:p>
            <a:pPr marL="714375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преподаватели,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прочий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персонал.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8754"/>
          <a:stretch/>
        </p:blipFill>
        <p:spPr>
          <a:xfrm>
            <a:off x="349027" y="5085184"/>
            <a:ext cx="5562600" cy="1621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0492" y="4669705"/>
            <a:ext cx="5335327" cy="43854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на вопрос «Укажите общий уровень удовлетворённости сервисами ВУЗа (представленным в цифровом формате)»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654" y="188640"/>
            <a:ext cx="9640888" cy="960438"/>
          </a:xfrm>
        </p:spPr>
        <p:txBody>
          <a:bodyPr/>
          <a:lstStyle/>
          <a:p>
            <a:r>
              <a:rPr lang="ru-RU" sz="2000" dirty="0" smtClean="0"/>
              <a:t>Оценка цифровых компетенций*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84862"/>
              </p:ext>
            </p:extLst>
          </p:nvPr>
        </p:nvGraphicFramePr>
        <p:xfrm>
          <a:off x="838622" y="1270211"/>
          <a:ext cx="5688632" cy="1244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3516"/>
                <a:gridCol w="2915116"/>
              </a:tblGrid>
              <a:tr h="347251">
                <a:tc>
                  <a:txBody>
                    <a:bodyPr/>
                    <a:lstStyle/>
                    <a:p>
                      <a:pPr marR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Категория участников образовательного процесса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уровень цифровых компетенций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(низкий, начальный, базовый, высокий)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</a:tr>
              <a:tr h="211805">
                <a:tc>
                  <a:txBody>
                    <a:bodyPr/>
                    <a:lstStyle/>
                    <a:p>
                      <a:pPr marR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Обучающиеся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  <a:tc>
                  <a:txBody>
                    <a:bodyPr/>
                    <a:lstStyle/>
                    <a:p>
                      <a:pPr marR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</a:tr>
              <a:tr h="247603">
                <a:tc>
                  <a:txBody>
                    <a:bodyPr/>
                    <a:lstStyle/>
                    <a:p>
                      <a:pPr marR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Профессорско-преподавательский состав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  <a:tc>
                  <a:txBody>
                    <a:bodyPr/>
                    <a:lstStyle/>
                    <a:p>
                      <a:pPr marR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базовый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</a:tr>
              <a:tr h="266380">
                <a:tc>
                  <a:txBody>
                    <a:bodyPr/>
                    <a:lstStyle/>
                    <a:p>
                      <a:pPr marR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Административно-управленческий персонал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  <a:tc>
                  <a:txBody>
                    <a:bodyPr/>
                    <a:lstStyle/>
                    <a:p>
                      <a:pPr marR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базовый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84" marR="20084" marT="20084" marB="20084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69933" y="5666234"/>
            <a:ext cx="4320480" cy="11917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 данным опроса, проведенном в октября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анкетирования. Респонденты оценивали уровень своих компетенций в различных сферах ИТ, а также указывали свои потребности в развитии компетенций. Анкета содержала элементы теста для оценки компетенций в области информационной безопасности. В анкетировании приняли участие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699 человек, из них 406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 – преподаватели, 152 – прочий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69496"/>
              </p:ext>
            </p:extLst>
          </p:nvPr>
        </p:nvGraphicFramePr>
        <p:xfrm>
          <a:off x="7535366" y="548680"/>
          <a:ext cx="4867276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800545"/>
              </p:ext>
            </p:extLst>
          </p:nvPr>
        </p:nvGraphicFramePr>
        <p:xfrm>
          <a:off x="190550" y="2492896"/>
          <a:ext cx="7488832" cy="423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8742" y="278092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Выявленные потребности в развитии цифровых компетенций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751390" y="60685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Выявленный дефицит в цифровых компетенциях</a:t>
            </a:r>
            <a:endParaRPr lang="ru-RU" sz="1400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6671270" y="1628800"/>
            <a:ext cx="216024" cy="21602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6671270" y="1916832"/>
            <a:ext cx="216024" cy="21602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6671270" y="2204864"/>
            <a:ext cx="216024" cy="21602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митрий\Downloads\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13731" r="6633" b="3602"/>
          <a:stretch/>
        </p:blipFill>
        <p:spPr bwMode="auto">
          <a:xfrm>
            <a:off x="982638" y="692696"/>
            <a:ext cx="10081119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654" y="191517"/>
            <a:ext cx="9640888" cy="960438"/>
          </a:xfrm>
        </p:spPr>
        <p:txBody>
          <a:bodyPr/>
          <a:lstStyle/>
          <a:p>
            <a:r>
              <a:rPr lang="ru-RU" sz="2400" dirty="0" smtClean="0"/>
              <a:t>Развитие экосистемы цифровых сервисов ЮГУ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4511030" y="1916832"/>
            <a:ext cx="3024336" cy="2952328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383365">
            <a:off x="6490248" y="1784289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4294279">
            <a:off x="7511517" y="2846803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9625238">
            <a:off x="6531920" y="4795002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3982261">
            <a:off x="4634220" y="4243066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7137433">
            <a:off x="4386934" y="2868907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7506360">
            <a:off x="7345479" y="4105731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20004649">
            <a:off x="5186214" y="1908819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2053429">
            <a:off x="5327714" y="4764896"/>
            <a:ext cx="146022" cy="2085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479" y="188640"/>
            <a:ext cx="9640888" cy="960438"/>
          </a:xfrm>
        </p:spPr>
        <p:txBody>
          <a:bodyPr/>
          <a:lstStyle/>
          <a:p>
            <a:r>
              <a:rPr lang="ru-RU" dirty="0" smtClean="0"/>
              <a:t>Важнейшие задачи ЮГУ в области цифровой трансформации	на 2022 год: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646" y="1484784"/>
            <a:ext cx="10514231" cy="5373216"/>
          </a:xfrm>
        </p:spPr>
        <p:txBody>
          <a:bodyPr/>
          <a:lstStyle/>
          <a:p>
            <a:r>
              <a:rPr lang="ru-RU" sz="1800" dirty="0" smtClean="0"/>
              <a:t>Повышение уровня цифровых компетенций студентов и сотрудников, в том числе за счет использования разработанных онлайн-курсов на базе университета;</a:t>
            </a:r>
          </a:p>
          <a:p>
            <a:r>
              <a:rPr lang="ru-RU" sz="1800" dirty="0" smtClean="0"/>
              <a:t>Увеличение количество электронных сервисов для студентов и сотрудников;</a:t>
            </a:r>
          </a:p>
          <a:p>
            <a:r>
              <a:rPr lang="ru-RU" sz="1800" dirty="0" smtClean="0"/>
              <a:t>Расширение </a:t>
            </a:r>
            <a:r>
              <a:rPr lang="ru-RU" sz="1800" dirty="0"/>
              <a:t>функционала </a:t>
            </a:r>
            <a:r>
              <a:rPr lang="ru-RU" sz="1800" dirty="0" smtClean="0"/>
              <a:t>личного кабинета студента и личного кабинета сотрудника;</a:t>
            </a:r>
          </a:p>
          <a:p>
            <a:r>
              <a:rPr lang="ru-RU" sz="1800" dirty="0" smtClean="0"/>
              <a:t>Модернизация системы электронного документооборота;</a:t>
            </a:r>
          </a:p>
          <a:p>
            <a:r>
              <a:rPr lang="ru-RU" sz="1800" dirty="0" smtClean="0"/>
              <a:t>Совершенствование кадрового учета в ВУЗе;</a:t>
            </a:r>
          </a:p>
          <a:p>
            <a:r>
              <a:rPr lang="ru-RU" sz="1800" dirty="0" smtClean="0"/>
              <a:t>Создание </a:t>
            </a:r>
            <a:r>
              <a:rPr lang="en-US" sz="1800" dirty="0" smtClean="0"/>
              <a:t>VR </a:t>
            </a:r>
            <a:r>
              <a:rPr lang="ru-RU" sz="1800" dirty="0" smtClean="0"/>
              <a:t>лаборатории;</a:t>
            </a:r>
          </a:p>
          <a:p>
            <a:r>
              <a:rPr lang="ru-RU" sz="1800" dirty="0" smtClean="0"/>
              <a:t>Создание </a:t>
            </a:r>
            <a:r>
              <a:rPr lang="ru-RU" sz="1800" dirty="0"/>
              <a:t>3-D тура по кампусу и аудиториям </a:t>
            </a:r>
            <a:r>
              <a:rPr lang="ru-RU" sz="1800" dirty="0" smtClean="0"/>
              <a:t>университета;</a:t>
            </a:r>
          </a:p>
          <a:p>
            <a:r>
              <a:rPr lang="ru-RU" sz="1800" dirty="0" smtClean="0"/>
              <a:t>Плановое приобретение компьютерного и мультимедийного оборудования;</a:t>
            </a:r>
          </a:p>
          <a:p>
            <a:r>
              <a:rPr lang="ru-RU" sz="1800" dirty="0" smtClean="0"/>
              <a:t>Оптимизация размещения серверного оборудования (на своей территории/ </a:t>
            </a:r>
            <a:r>
              <a:rPr lang="en-US" sz="1800" dirty="0" smtClean="0"/>
              <a:t>colocation/</a:t>
            </a:r>
            <a:r>
              <a:rPr lang="ru-RU" sz="1800" dirty="0" smtClean="0"/>
              <a:t> облако / </a:t>
            </a:r>
            <a:r>
              <a:rPr lang="en-US" sz="1800" dirty="0" smtClean="0"/>
              <a:t>SaaS</a:t>
            </a:r>
            <a:r>
              <a:rPr lang="ru-RU" sz="1800" dirty="0" smtClean="0"/>
              <a:t>);</a:t>
            </a:r>
            <a:endParaRPr lang="en-US" sz="1800" dirty="0" smtClean="0"/>
          </a:p>
          <a:p>
            <a:r>
              <a:rPr lang="ru-RU" sz="1800" dirty="0" smtClean="0"/>
              <a:t>Внедрение системы сопровождения научных исследований;</a:t>
            </a:r>
          </a:p>
          <a:p>
            <a:r>
              <a:rPr lang="ru-RU" sz="1800" dirty="0" smtClean="0"/>
              <a:t>Создание цифровых курсов МООС.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8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86" y="188640"/>
            <a:ext cx="10072513" cy="960438"/>
          </a:xfrm>
        </p:spPr>
        <p:txBody>
          <a:bodyPr/>
          <a:lstStyle/>
          <a:p>
            <a:r>
              <a:rPr lang="ru-RU" dirty="0" smtClean="0"/>
              <a:t>Портфель проектов цифровой трансформации до 2030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01688"/>
              </p:ext>
            </p:extLst>
          </p:nvPr>
        </p:nvGraphicFramePr>
        <p:xfrm>
          <a:off x="406574" y="1261926"/>
          <a:ext cx="11305256" cy="5018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3096344"/>
                <a:gridCol w="7704856"/>
              </a:tblGrid>
              <a:tr h="106227"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</a:p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Цель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</a:tr>
              <a:tr h="931555"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Экосистема цифровых сервисов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Сформировать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клиентоориентированную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экосистему цифровых сервисов, обеспечивающих взаимодействие ППС, обучающихся, АУП, абитуриентов и партнеров со всеми направлениями деятельности университета (образование, наука, предпринимательство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</a:tr>
              <a:tr h="784175"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Совершенствование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многокомпонентной информационной среды Университета с применением принципов сервис-ориентированной архитектуры и сервисной шины предприятия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Реализовать к началу 2030 года многокомпонентную информационную среду Университет, основанную на слабосвязанной интеграции корпоративных информационных систем (Галактика: управление вузом, 1С,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Directum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т.д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и множества разнородных информационных систем, с применением принципов сервис-ориентированной архитектуры и асинхронного обмена сообщениями через сервисную шину предприятия.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</a:tr>
              <a:tr h="1019983"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Модернизация инфраструктуры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Обеспечить на всём протяжении реализации стратегии цифровой трансформации своевременное обновление элементов локальной вычислительной сети университета (включая филиалы), серверного и сетевого оборудования, а также компьютерного оборудования пользователей. Осуществить к концу 2025 замену морально устаревшего компьютерного оборудования и обеспечить до 2030 года долю компьютерного оборудования не старше 5 лет - не менее 90%.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</a:tr>
              <a:tr h="784175"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Формирование системы управления на основе данных, настроенной на формирование предиктивной аналитики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Внедрение возможностей продвинутой аналитики, в том числе с использованием методов машинного обучения для оптимизации процессов управления и принятия решений.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</a:tr>
              <a:tr h="725223">
                <a:tc>
                  <a:txBody>
                    <a:bodyPr/>
                    <a:lstStyle/>
                    <a:p>
                      <a:pPr marR="12065"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Формирование и развитие компетенции цифровой экономики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  <a:tc>
                  <a:txBody>
                    <a:bodyPr/>
                    <a:lstStyle/>
                    <a:p>
                      <a:pPr marR="12065" indent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Формирование и развитие компетенции цифровой экономики, у 100% ППС и АУП.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80" marR="1780" marT="8900" marB="89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ЮГУ 2">
  <a:themeElements>
    <a:clrScheme name="Корпоративный стиль ЮГУ">
      <a:dk1>
        <a:srgbClr val="FFFFFF"/>
      </a:dk1>
      <a:lt1>
        <a:srgbClr val="101820"/>
      </a:lt1>
      <a:dk2>
        <a:srgbClr val="BDBEBF"/>
      </a:dk2>
      <a:lt2>
        <a:srgbClr val="00629B"/>
      </a:lt2>
      <a:accent1>
        <a:srgbClr val="4089B4"/>
      </a:accent1>
      <a:accent2>
        <a:srgbClr val="FF6900"/>
      </a:accent2>
      <a:accent3>
        <a:srgbClr val="A7A8AA"/>
      </a:accent3>
      <a:accent4>
        <a:srgbClr val="FF8F40"/>
      </a:accent4>
      <a:accent5>
        <a:srgbClr val="009CDE"/>
      </a:accent5>
      <a:accent6>
        <a:srgbClr val="008755"/>
      </a:accent6>
      <a:hlink>
        <a:srgbClr val="6B3077"/>
      </a:hlink>
      <a:folHlink>
        <a:srgbClr val="906499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орпоративный стиль ЮГУ" id="{B538DC39-3CDE-4514-98B7-CAD8DE1FB0D8}" vid="{C5738DEB-5E41-41A7-9042-1EA96A3E911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14181</TotalTime>
  <Words>1468</Words>
  <Application>Microsoft Office PowerPoint</Application>
  <PresentationFormat>Произвольный</PresentationFormat>
  <Paragraphs>176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Шаблон ЮГУ 2</vt:lpstr>
      <vt:lpstr>Точечный рисунок</vt:lpstr>
      <vt:lpstr>Презентация PowerPoint</vt:lpstr>
      <vt:lpstr>Цель цифровой трансформации</vt:lpstr>
      <vt:lpstr>Задачи цифровой трансформации</vt:lpstr>
      <vt:lpstr>Барьеры достижения цифровой зрелости</vt:lpstr>
      <vt:lpstr>Основные цифровые сервисы ЮГУ  (по состоянию на февраль 2022 года)</vt:lpstr>
      <vt:lpstr>Оценка цифровых компетенций*</vt:lpstr>
      <vt:lpstr>Развитие экосистемы цифровых сервисов ЮГУ</vt:lpstr>
      <vt:lpstr>Важнейшие задачи ЮГУ в области цифровой трансформации на 2022 год:</vt:lpstr>
      <vt:lpstr>Портфель проектов цифровой трансформации до 2030 года</vt:lpstr>
      <vt:lpstr>Цифровая трансформация ЮГУ:  ключевые показатели</vt:lpstr>
      <vt:lpstr>Приоритетная задача стратегии: Формирование образовательной траектории</vt:lpstr>
      <vt:lpstr>Приоритетная задача: Создание курсов МООС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A_Zmanovskaya</dc:creator>
  <cp:lastModifiedBy>Платонова Татьяна Леон.</cp:lastModifiedBy>
  <cp:revision>276</cp:revision>
  <cp:lastPrinted>2020-06-18T05:02:57Z</cp:lastPrinted>
  <dcterms:created xsi:type="dcterms:W3CDTF">2019-03-01T09:14:33Z</dcterms:created>
  <dcterms:modified xsi:type="dcterms:W3CDTF">2022-02-22T04:49:01Z</dcterms:modified>
</cp:coreProperties>
</file>