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5"/>
  </p:notesMasterIdLst>
  <p:handoutMasterIdLst>
    <p:handoutMasterId r:id="rId16"/>
  </p:handoutMasterIdLst>
  <p:sldIdLst>
    <p:sldId id="355" r:id="rId2"/>
    <p:sldId id="376" r:id="rId3"/>
    <p:sldId id="409" r:id="rId4"/>
    <p:sldId id="392" r:id="rId5"/>
    <p:sldId id="377" r:id="rId6"/>
    <p:sldId id="393" r:id="rId7"/>
    <p:sldId id="394" r:id="rId8"/>
    <p:sldId id="395" r:id="rId9"/>
    <p:sldId id="396" r:id="rId10"/>
    <p:sldId id="405" r:id="rId11"/>
    <p:sldId id="397" r:id="rId12"/>
    <p:sldId id="398" r:id="rId13"/>
    <p:sldId id="410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4D5EB"/>
    <a:srgbClr val="041A72"/>
    <a:srgbClr val="D4E8C6"/>
    <a:srgbClr val="FFC000"/>
    <a:srgbClr val="2E75B6"/>
    <a:srgbClr val="9DC3E6"/>
    <a:srgbClr val="41719C"/>
    <a:srgbClr val="A4C0E3"/>
    <a:srgbClr val="4B8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5" autoAdjust="0"/>
    <p:restoredTop sz="96433" autoAdjust="0"/>
  </p:normalViewPr>
  <p:slideViewPr>
    <p:cSldViewPr snapToGrid="0">
      <p:cViewPr varScale="1">
        <p:scale>
          <a:sx n="125" d="100"/>
          <a:sy n="125" d="100"/>
        </p:scale>
        <p:origin x="108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3CC42-88EB-4FBA-A751-5E0C41660F8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9211A-CF59-408E-A981-CF81B1C75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03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54DD2-D282-433B-B637-24FBF3C84C50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6BA93-66DB-45B3-BC40-4A580682B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3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445469"/>
              </a:solidFill>
              <a:latin typeface="Lato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6BA93-66DB-45B3-BC40-4A580682B9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673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27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6BA93-66DB-45B3-BC40-4A580682B92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5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6BA93-66DB-45B3-BC40-4A580682B92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7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6BA93-66DB-45B3-BC40-4A580682B92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82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6BA93-66DB-45B3-BC40-4A580682B92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36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479155" y="1978874"/>
            <a:ext cx="4557549" cy="415528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05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6711772" y="1876518"/>
            <a:ext cx="4339462" cy="249108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5029200" y="1260656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5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1545" y="2195658"/>
            <a:ext cx="12191997" cy="2125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25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2084388" y="2000250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437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7036984" y="2394392"/>
            <a:ext cx="1006768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4047873" y="2393726"/>
            <a:ext cx="920404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5140484" y="2174790"/>
            <a:ext cx="1747046" cy="311454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1290292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3896747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6549859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9135071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33887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rf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2" y="1981479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2438750" y="608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50" y="198208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0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4871863" y="198087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7299466" y="1216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299466" y="1982694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4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9742111" y="1982694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451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49" y="198208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321753" y="1982694"/>
            <a:ext cx="2539935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5198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57452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535889" y="1233378"/>
            <a:ext cx="2360858" cy="4225173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731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89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857916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57" y="1625400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69719" y="1614260"/>
            <a:ext cx="4695167" cy="463429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7693" y="3933267"/>
            <a:ext cx="2317410" cy="2315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0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1421883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113147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21883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6113147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ur Objecti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5954186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11747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chedul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1704406"/>
            <a:ext cx="12192001" cy="40215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17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64160" y="1968041"/>
            <a:ext cx="5050818" cy="36095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39105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placeholder to tab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499716" y="155196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5294137" y="1549660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6890925" y="155196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8446508" y="1549660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9899557" y="155196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99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vices_Tablet_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979370" y="2813511"/>
            <a:ext cx="4179946" cy="311417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181158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4915403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1922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3408155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6511974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1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alState C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595339" y="4035041"/>
            <a:ext cx="2986294" cy="206536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604299" y="1405566"/>
            <a:ext cx="2984501" cy="206536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601740" y="4035041"/>
            <a:ext cx="2986294" cy="206536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844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32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phone_0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64496" y="2172280"/>
            <a:ext cx="1900261" cy="3364250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0862567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cbook_Air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133219" y="2217406"/>
            <a:ext cx="3956709" cy="2439072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2807937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c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05605" y="1433821"/>
            <a:ext cx="2938031" cy="1669391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lvl="0"/>
            <a:endParaRPr lang="en-US" noProof="0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66848" y="1437127"/>
            <a:ext cx="2938031" cy="1669391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0825490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924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1012500" y="1876778"/>
            <a:ext cx="914281" cy="914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4311214" y="1876778"/>
            <a:ext cx="914281" cy="914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7499864" y="1876778"/>
            <a:ext cx="914281" cy="914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32676599"/>
      </p:ext>
    </p:extLst>
  </p:cSld>
  <p:clrMapOvr>
    <a:masterClrMapping/>
  </p:clrMapOvr>
  <p:transition spd="med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10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7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8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0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368165" y="1603015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34531" y="1592554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3998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56432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14258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499535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072" y="404004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7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709862"/>
            <a:ext cx="12192000" cy="315827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1EA185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www.companyname.com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© 2016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Motagua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 </a:t>
            </a:r>
            <a:r>
              <a:rPr kumimoji="0" lang="id-ID" sz="10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PowerPoint Multipurpose Theme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. All Rights Reserved. </a:t>
            </a:r>
            <a:endParaRPr kumimoji="0" lang="id-ID" sz="10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Lato Light"/>
              <a:ea typeface="+mn-ea"/>
              <a:cs typeface="Lato Light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5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0" r:id="rId25"/>
    <p:sldLayoutId id="2147483831" r:id="rId26"/>
    <p:sldLayoutId id="2147483832" r:id="rId27"/>
    <p:sldLayoutId id="2147483833" r:id="rId28"/>
    <p:sldLayoutId id="2147483834" r:id="rId29"/>
    <p:sldLayoutId id="2147483836" r:id="rId30"/>
    <p:sldLayoutId id="2147483837" r:id="rId31"/>
    <p:sldLayoutId id="2147483838" r:id="rId32"/>
    <p:sldLayoutId id="2147483839" r:id="rId33"/>
    <p:sldLayoutId id="2147483840" r:id="rId3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jpeg"/><Relationship Id="rId3" Type="http://schemas.openxmlformats.org/officeDocument/2006/relationships/image" Target="../media/image10.png"/><Relationship Id="rId7" Type="http://schemas.openxmlformats.org/officeDocument/2006/relationships/image" Target="../media/image57.png"/><Relationship Id="rId12" Type="http://schemas.openxmlformats.org/officeDocument/2006/relationships/image" Target="../media/image62.jpe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61.jpeg"/><Relationship Id="rId5" Type="http://schemas.openxmlformats.org/officeDocument/2006/relationships/image" Target="../media/image11.jpeg"/><Relationship Id="rId15" Type="http://schemas.openxmlformats.org/officeDocument/2006/relationships/image" Target="../media/image65.jpeg"/><Relationship Id="rId10" Type="http://schemas.openxmlformats.org/officeDocument/2006/relationships/image" Target="../media/image60.png"/><Relationship Id="rId4" Type="http://schemas.openxmlformats.org/officeDocument/2006/relationships/image" Target="../media/image9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0.png"/><Relationship Id="rId5" Type="http://schemas.openxmlformats.org/officeDocument/2006/relationships/image" Target="../media/image11.jpe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9.png"/><Relationship Id="rId9" Type="http://schemas.openxmlformats.org/officeDocument/2006/relationships/image" Target="../media/image26.png"/><Relationship Id="rId1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10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81.jpeg"/><Relationship Id="rId5" Type="http://schemas.openxmlformats.org/officeDocument/2006/relationships/image" Target="../media/image11.jpe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9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0.png"/><Relationship Id="rId7" Type="http://schemas.openxmlformats.org/officeDocument/2006/relationships/image" Target="../media/image79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80.png"/><Relationship Id="rId5" Type="http://schemas.openxmlformats.org/officeDocument/2006/relationships/image" Target="../media/image11.jpeg"/><Relationship Id="rId10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1.jpe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1.png"/><Relationship Id="rId5" Type="http://schemas.openxmlformats.org/officeDocument/2006/relationships/image" Target="../media/image11.jpe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12" Type="http://schemas.openxmlformats.org/officeDocument/2006/relationships/image" Target="../media/image42.tiff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1.png"/><Relationship Id="rId5" Type="http://schemas.openxmlformats.org/officeDocument/2006/relationships/image" Target="../media/image11.jpeg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39.png"/><Relationship Id="rId1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tiff"/><Relationship Id="rId18" Type="http://schemas.openxmlformats.org/officeDocument/2006/relationships/image" Target="../media/image42.tiff"/><Relationship Id="rId3" Type="http://schemas.openxmlformats.org/officeDocument/2006/relationships/image" Target="../media/image10.png"/><Relationship Id="rId21" Type="http://schemas.openxmlformats.org/officeDocument/2006/relationships/image" Target="../media/image46.png"/><Relationship Id="rId7" Type="http://schemas.openxmlformats.org/officeDocument/2006/relationships/image" Target="../media/image35.png"/><Relationship Id="rId12" Type="http://schemas.openxmlformats.org/officeDocument/2006/relationships/image" Target="../media/image53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0.pn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52.jpg"/><Relationship Id="rId5" Type="http://schemas.openxmlformats.org/officeDocument/2006/relationships/image" Target="../media/image11.jpeg"/><Relationship Id="rId15" Type="http://schemas.openxmlformats.org/officeDocument/2006/relationships/image" Target="../media/image55.png"/><Relationship Id="rId10" Type="http://schemas.openxmlformats.org/officeDocument/2006/relationships/image" Target="../media/image51.png"/><Relationship Id="rId19" Type="http://schemas.openxmlformats.org/officeDocument/2006/relationships/image" Target="../media/image44.jpeg"/><Relationship Id="rId4" Type="http://schemas.openxmlformats.org/officeDocument/2006/relationships/image" Target="../media/image9.png"/><Relationship Id="rId9" Type="http://schemas.openxmlformats.org/officeDocument/2006/relationships/image" Target="../media/image50.tiff"/><Relationship Id="rId14" Type="http://schemas.openxmlformats.org/officeDocument/2006/relationships/image" Target="../media/image36.png"/><Relationship Id="rId22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740" y="11830"/>
            <a:ext cx="4180259" cy="2472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b="8088"/>
          <a:stretch/>
        </p:blipFill>
        <p:spPr>
          <a:xfrm>
            <a:off x="0" y="2914680"/>
            <a:ext cx="3570534" cy="3936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58" y="1111195"/>
            <a:ext cx="7598679" cy="4593345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37008" y="2392205"/>
            <a:ext cx="1031798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4000" b="1" cap="small" dirty="0" smtClean="0">
                <a:solidFill>
                  <a:srgbClr val="041A72"/>
                </a:solidFill>
              </a:rPr>
              <a:t>О ПРОГРАММЕ СТРАТЕГИЧЕСКОГО АКАДЕМИЧЕСКОГО ЛИДЕРСТВА</a:t>
            </a:r>
          </a:p>
          <a:p>
            <a:r>
              <a:rPr lang="ru-RU" sz="4000" b="1" cap="small" dirty="0" smtClean="0">
                <a:solidFill>
                  <a:srgbClr val="041A72"/>
                </a:solidFill>
              </a:rPr>
              <a:t>«ПРИОРИТЕТ – 2030»</a:t>
            </a:r>
            <a:endParaRPr lang="ru-RU" sz="4000" b="1" cap="small" dirty="0">
              <a:solidFill>
                <a:srgbClr val="041A7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10" y="400332"/>
            <a:ext cx="4106512" cy="80906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9225989" y="-20232"/>
            <a:ext cx="3433225" cy="3380651"/>
            <a:chOff x="9176950" y="107093"/>
            <a:chExt cx="1960607" cy="191117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4" t="9601" r="14146" b="4740"/>
            <a:stretch/>
          </p:blipFill>
          <p:spPr>
            <a:xfrm>
              <a:off x="9176950" y="107093"/>
              <a:ext cx="1960607" cy="1911178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897" y="331750"/>
              <a:ext cx="1228346" cy="1216154"/>
            </a:xfrm>
            <a:prstGeom prst="rect">
              <a:avLst/>
            </a:prstGeom>
          </p:spPr>
        </p:pic>
      </p:grpSp>
      <p:sp>
        <p:nvSpPr>
          <p:cNvPr id="22" name="Заголовок 6"/>
          <p:cNvSpPr txBox="1">
            <a:spLocks/>
          </p:cNvSpPr>
          <p:nvPr/>
        </p:nvSpPr>
        <p:spPr>
          <a:xfrm>
            <a:off x="450913" y="5491021"/>
            <a:ext cx="5472111" cy="5660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ru-RU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Заголовок 6"/>
          <p:cNvSpPr txBox="1">
            <a:spLocks/>
          </p:cNvSpPr>
          <p:nvPr/>
        </p:nvSpPr>
        <p:spPr>
          <a:xfrm>
            <a:off x="450913" y="6365474"/>
            <a:ext cx="5472111" cy="5660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22.02.2022</a:t>
            </a:r>
            <a:endParaRPr lang="ru-RU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D65EB1-8AC3-A646-951F-EC31B2DCD82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057" y="152653"/>
            <a:ext cx="1037649" cy="11360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9E1004-B9BF-E14C-BFB1-B00E704AE09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0300" y="112250"/>
            <a:ext cx="1303628" cy="118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032"/>
            <a:ext cx="3508255" cy="387096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26" y="0"/>
            <a:ext cx="2944374" cy="17404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81771" y="141810"/>
            <a:ext cx="4968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Реализация проекта </a:t>
            </a:r>
            <a:b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«Таланты –2030»</a:t>
            </a:r>
            <a:endParaRPr lang="ru-RU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6"/>
          <p:cNvSpPr txBox="1">
            <a:spLocks/>
          </p:cNvSpPr>
          <p:nvPr/>
        </p:nvSpPr>
        <p:spPr>
          <a:xfrm>
            <a:off x="11567160" y="6482445"/>
            <a:ext cx="483329" cy="2830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" name="Group 6"/>
          <p:cNvGrpSpPr/>
          <p:nvPr/>
        </p:nvGrpSpPr>
        <p:grpSpPr>
          <a:xfrm>
            <a:off x="6275006" y="141810"/>
            <a:ext cx="5433715" cy="600584"/>
            <a:chOff x="6351091" y="307620"/>
            <a:chExt cx="5433715" cy="600584"/>
          </a:xfrm>
        </p:grpSpPr>
        <p:pic>
          <p:nvPicPr>
            <p:cNvPr id="23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91" y="307620"/>
              <a:ext cx="606744" cy="600584"/>
            </a:xfrm>
            <a:prstGeom prst="rect">
              <a:avLst/>
            </a:prstGeom>
          </p:spPr>
        </p:pic>
        <p:pic>
          <p:nvPicPr>
            <p:cNvPr id="24" name="Рисунок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5152" y="342289"/>
              <a:ext cx="2649654" cy="522037"/>
            </a:xfrm>
            <a:prstGeom prst="rect">
              <a:avLst/>
            </a:prstGeom>
          </p:spPr>
        </p:pic>
        <p:cxnSp>
          <p:nvCxnSpPr>
            <p:cNvPr id="27" name="Прямая соединительная линия 32"/>
            <p:cNvCxnSpPr/>
            <p:nvPr/>
          </p:nvCxnSpPr>
          <p:spPr>
            <a:xfrm>
              <a:off x="8940137" y="359393"/>
              <a:ext cx="1" cy="499803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3"/>
            <p:cNvSpPr/>
            <p:nvPr/>
          </p:nvSpPr>
          <p:spPr>
            <a:xfrm>
              <a:off x="7047167" y="353997"/>
              <a:ext cx="1655903" cy="5078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СУРГУТСКИЙ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ГОСУДАРСТВЕННЫЙ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УНИВЕРСИТЕТ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703EAE-7F9A-B349-9E1F-0E66A76FF39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9504" y="1925587"/>
            <a:ext cx="602607" cy="5483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106554-554B-7A47-B1FA-26EC0A90970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086" y="2772103"/>
            <a:ext cx="700784" cy="6772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989134F-64AF-B44A-8A16-7A6D314F306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7827" y="1137661"/>
            <a:ext cx="511750" cy="5757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3E793B4-0130-B84E-9C39-A09B0117763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5734" y="3718087"/>
            <a:ext cx="558371" cy="5240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BE0C23-E14B-C049-8058-18FA162753B6}"/>
              </a:ext>
            </a:extLst>
          </p:cNvPr>
          <p:cNvSpPr txBox="1"/>
          <p:nvPr/>
        </p:nvSpPr>
        <p:spPr>
          <a:xfrm>
            <a:off x="7980813" y="1041671"/>
            <a:ext cx="3840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4 942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чел. </a:t>
            </a:r>
          </a:p>
          <a:p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47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уникальных 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программ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ДО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71418E8-D8D0-7641-9CEE-714CF57723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1" y="5073473"/>
            <a:ext cx="2379370" cy="1784527"/>
          </a:xfrm>
          <a:prstGeom prst="parallelogram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0E962F-29D6-754C-B2CE-8646A12DD08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831" y="5073473"/>
            <a:ext cx="2379370" cy="1784527"/>
          </a:xfrm>
          <a:prstGeom prst="parallelogram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02203C-3997-6840-BCEA-7BE0433DED5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27" y="5073473"/>
            <a:ext cx="2391737" cy="1789641"/>
          </a:xfrm>
          <a:prstGeom prst="parallelogram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C12125F-04AC-234D-8F7D-26091314E940}"/>
              </a:ext>
            </a:extLst>
          </p:cNvPr>
          <p:cNvSpPr/>
          <p:nvPr/>
        </p:nvSpPr>
        <p:spPr>
          <a:xfrm>
            <a:off x="476358" y="447816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лаборатории: 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«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Фуднет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», «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Технет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», «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Хелснет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»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7272AB3-E8C1-8546-9441-125A28A2EA0F}"/>
              </a:ext>
            </a:extLst>
          </p:cNvPr>
          <p:cNvSpPr/>
          <p:nvPr/>
        </p:nvSpPr>
        <p:spPr>
          <a:xfrm>
            <a:off x="6041490" y="4556636"/>
            <a:ext cx="207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154 м</a:t>
            </a:r>
            <a:r>
              <a:rPr lang="en-US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(3 млн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₽) </a:t>
            </a:r>
            <a:endParaRPr lang="ru-RU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E8BD20D-1ED1-EF48-8A00-3B87A62F22DD}"/>
              </a:ext>
            </a:extLst>
          </p:cNvPr>
          <p:cNvSpPr/>
          <p:nvPr/>
        </p:nvSpPr>
        <p:spPr>
          <a:xfrm>
            <a:off x="7972263" y="1972072"/>
            <a:ext cx="4143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Дорожная карта развития Кружкового движения НТИ в Югре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47838BF-83A1-A64C-9B18-236FEF9810A2}"/>
              </a:ext>
            </a:extLst>
          </p:cNvPr>
          <p:cNvSpPr/>
          <p:nvPr/>
        </p:nvSpPr>
        <p:spPr>
          <a:xfrm>
            <a:off x="8048770" y="3685740"/>
            <a:ext cx="364028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«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Tabula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Rasa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»</a:t>
            </a:r>
            <a:endParaRPr lang="ru-RU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70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аспирантов 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Западно-Сибирского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НОЦ</a:t>
            </a:r>
          </a:p>
          <a:p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24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эксперта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0187D52-DE8C-5944-9A7C-6E15E74FCBFC}"/>
              </a:ext>
            </a:extLst>
          </p:cNvPr>
          <p:cNvSpPr/>
          <p:nvPr/>
        </p:nvSpPr>
        <p:spPr>
          <a:xfrm>
            <a:off x="7980813" y="2836914"/>
            <a:ext cx="40649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9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онлайн-курсов со сценарием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ABCLeaning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DA73429-46BC-4E4A-9E74-0348738D437A}"/>
              </a:ext>
            </a:extLst>
          </p:cNvPr>
          <p:cNvSpPr/>
          <p:nvPr/>
        </p:nvSpPr>
        <p:spPr>
          <a:xfrm>
            <a:off x="1068643" y="1223527"/>
            <a:ext cx="679647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0"/>
              </a:spcBef>
              <a:buClr>
                <a:srgbClr val="F10A2B"/>
              </a:buClr>
            </a:pP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Университетская система дополнительного образования детей </a:t>
            </a:r>
          </a:p>
          <a:p>
            <a:pPr>
              <a:spcBef>
                <a:spcPts val="3600"/>
              </a:spcBef>
            </a:pP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Профориентация на профессии будущего</a:t>
            </a:r>
          </a:p>
          <a:p>
            <a:pPr>
              <a:spcBef>
                <a:spcPts val="3600"/>
              </a:spcBef>
            </a:pP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Трансформация системы подготовки кадров для дополнительного образования детей</a:t>
            </a:r>
          </a:p>
          <a:p>
            <a:pPr>
              <a:spcBef>
                <a:spcPts val="3600"/>
              </a:spcBef>
            </a:pP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Аспирантская школа </a:t>
            </a:r>
            <a:r>
              <a:rPr lang="ru-R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Западно-Сибирского НОЦ</a:t>
            </a:r>
            <a:endParaRPr lang="ru-RU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4" descr="О проекте Rukami">
            <a:extLst>
              <a:ext uri="{FF2B5EF4-FFF2-40B4-BE49-F238E27FC236}">
                <a16:creationId xmlns:a16="http://schemas.microsoft.com/office/drawing/2014/main" id="{9AFFC34F-9A0C-4041-BCB7-07B95BD7A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594" y="4949551"/>
            <a:ext cx="1745651" cy="4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Идет первый тур Олимпиады НТИ - Лаборатория инженерных образовательных  проектов">
            <a:extLst>
              <a:ext uri="{FF2B5EF4-FFF2-40B4-BE49-F238E27FC236}">
                <a16:creationId xmlns:a16="http://schemas.microsoft.com/office/drawing/2014/main" id="{F7715240-269C-8F49-91C6-E284389F2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706" y="4693188"/>
            <a:ext cx="1266593" cy="101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doin logo">
            <a:extLst>
              <a:ext uri="{FF2B5EF4-FFF2-40B4-BE49-F238E27FC236}">
                <a16:creationId xmlns:a16="http://schemas.microsoft.com/office/drawing/2014/main" id="{ED2A5847-7E58-BC4F-A4E2-208D75B47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4"/>
          <a:stretch/>
        </p:blipFill>
        <p:spPr bwMode="auto">
          <a:xfrm>
            <a:off x="10011473" y="5764923"/>
            <a:ext cx="1433529" cy="72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91D1EC0-5A37-3F48-A581-6DCB6EF630E9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9437" y="5676651"/>
            <a:ext cx="1428777" cy="101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7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032"/>
            <a:ext cx="3508255" cy="387096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26" y="0"/>
            <a:ext cx="2944374" cy="17404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27377" y="188187"/>
            <a:ext cx="6147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Реализация проекта </a:t>
            </a:r>
            <a:b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«Кадры </a:t>
            </a: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цифровой </a:t>
            </a: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экономики»</a:t>
            </a:r>
            <a:endParaRPr lang="ru-RU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6"/>
          <p:cNvSpPr txBox="1">
            <a:spLocks/>
          </p:cNvSpPr>
          <p:nvPr/>
        </p:nvSpPr>
        <p:spPr>
          <a:xfrm>
            <a:off x="11536680" y="6482445"/>
            <a:ext cx="513809" cy="2830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" name="Group 6"/>
          <p:cNvGrpSpPr/>
          <p:nvPr/>
        </p:nvGrpSpPr>
        <p:grpSpPr>
          <a:xfrm>
            <a:off x="6275006" y="141810"/>
            <a:ext cx="5433715" cy="600584"/>
            <a:chOff x="6351091" y="307620"/>
            <a:chExt cx="5433715" cy="600584"/>
          </a:xfrm>
        </p:grpSpPr>
        <p:pic>
          <p:nvPicPr>
            <p:cNvPr id="23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91" y="307620"/>
              <a:ext cx="606744" cy="600584"/>
            </a:xfrm>
            <a:prstGeom prst="rect">
              <a:avLst/>
            </a:prstGeom>
          </p:spPr>
        </p:pic>
        <p:pic>
          <p:nvPicPr>
            <p:cNvPr id="24" name="Рисунок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5152" y="342289"/>
              <a:ext cx="2649654" cy="522037"/>
            </a:xfrm>
            <a:prstGeom prst="rect">
              <a:avLst/>
            </a:prstGeom>
          </p:spPr>
        </p:pic>
        <p:cxnSp>
          <p:nvCxnSpPr>
            <p:cNvPr id="27" name="Прямая соединительная линия 32"/>
            <p:cNvCxnSpPr/>
            <p:nvPr/>
          </p:nvCxnSpPr>
          <p:spPr>
            <a:xfrm>
              <a:off x="8940137" y="359393"/>
              <a:ext cx="1" cy="499803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3"/>
            <p:cNvSpPr/>
            <p:nvPr/>
          </p:nvSpPr>
          <p:spPr>
            <a:xfrm>
              <a:off x="7047167" y="353997"/>
              <a:ext cx="1655903" cy="5078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СУРГУТСКИЙ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ГОСУДАРСТВЕННЫЙ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УНИВЕРСИТЕТ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0DB767-1C73-564D-85F7-C4D42DB20D6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248" y="2645605"/>
            <a:ext cx="589327" cy="5460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3FDB67-8ACB-7E4A-995C-255985E08F5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3437" y="4649800"/>
            <a:ext cx="542113" cy="527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3FCCA76-030E-4844-8C86-B6A9CAAE866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2240" y="1743302"/>
            <a:ext cx="493001" cy="56840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69A5642-83CE-6741-A68E-1B828897B48E}"/>
              </a:ext>
            </a:extLst>
          </p:cNvPr>
          <p:cNvSpPr/>
          <p:nvPr/>
        </p:nvSpPr>
        <p:spPr>
          <a:xfrm>
            <a:off x="1314731" y="1740412"/>
            <a:ext cx="60891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«Правила жизни» </a:t>
            </a:r>
          </a:p>
          <a:p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встречи с успешными предпринимателями региона и </a:t>
            </a:r>
            <a: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Российской Федерации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«Предпринимательский трек» </a:t>
            </a:r>
          </a:p>
          <a:p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образовательный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интенсив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для молодежи в области 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предпринимательства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,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состоящий из 6 модулей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Городской </a:t>
            </a:r>
            <a:r>
              <a:rPr lang="ru-RU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акселератор </a:t>
            </a:r>
            <a:endParaRPr lang="ru-RU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совместно с АНО «Интеллектуальный клуб» и АРТ-резиденция квартира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«</a:t>
            </a: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Югра.Старт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»</a:t>
            </a:r>
          </a:p>
          <a:p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фестиваль научных, технических, социальных и креативных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стартапов</a:t>
            </a:r>
            <a:endParaRPr lang="ru-RU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«Твой старт» </a:t>
            </a:r>
          </a:p>
          <a:p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конкурс бизнес-проектов на базе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СурГУ</a:t>
            </a:r>
            <a:endParaRPr lang="ru-RU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67472E-0AFB-BF4B-96B9-B71AF960757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63750" y="2672027"/>
            <a:ext cx="1193352" cy="7407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154E466-CFCB-3041-9070-A0B42A99340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5828" y="4649800"/>
            <a:ext cx="1983576" cy="71217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951C916-7D37-AC4A-A4AB-A8B25BB1A17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83893" y="4660656"/>
            <a:ext cx="1387793" cy="75322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0706383-0E62-5949-8E33-401B7909BCF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3110" y="3980621"/>
            <a:ext cx="2004679" cy="47803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9E9911D-7822-CD41-A84C-87DA4BBE6D0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9067" y="5694831"/>
            <a:ext cx="1799617" cy="72082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CCBC36-1BD5-B046-9714-394088AF4EA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0735" y="2634444"/>
            <a:ext cx="644246" cy="778284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C0B585A-884A-4746-A21A-3F232543ACB1}"/>
              </a:ext>
            </a:extLst>
          </p:cNvPr>
          <p:cNvSpPr/>
          <p:nvPr/>
        </p:nvSpPr>
        <p:spPr>
          <a:xfrm>
            <a:off x="7529660" y="2580712"/>
            <a:ext cx="2229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Подписаны соглашения о сотрудничестве</a:t>
            </a:r>
          </a:p>
        </p:txBody>
      </p:sp>
      <p:cxnSp>
        <p:nvCxnSpPr>
          <p:cNvPr id="34" name="Прямая соединительная линия 32">
            <a:extLst>
              <a:ext uri="{FF2B5EF4-FFF2-40B4-BE49-F238E27FC236}">
                <a16:creationId xmlns:a16="http://schemas.microsoft.com/office/drawing/2014/main" id="{C60A698E-EED5-CA4B-830E-88EC86F5DFB5}"/>
              </a:ext>
            </a:extLst>
          </p:cNvPr>
          <p:cNvCxnSpPr/>
          <p:nvPr/>
        </p:nvCxnSpPr>
        <p:spPr>
          <a:xfrm>
            <a:off x="9937765" y="2668356"/>
            <a:ext cx="10408" cy="744372"/>
          </a:xfrm>
          <a:prstGeom prst="line">
            <a:avLst/>
          </a:prstGeom>
          <a:ln w="38100">
            <a:solidFill>
              <a:srgbClr val="F10A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B71C546-34AD-674D-8584-545F08617186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0" y="3721181"/>
            <a:ext cx="609600" cy="6096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FA06A9-C59F-B74C-B307-8272F61CED2C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0" y="5624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7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032"/>
            <a:ext cx="3508255" cy="387096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26" y="0"/>
            <a:ext cx="2944374" cy="17404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80743" y="141810"/>
            <a:ext cx="6147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Реализация проекта </a:t>
            </a:r>
            <a:b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«Молодежное предпринимательство»</a:t>
            </a:r>
            <a:endParaRPr lang="ru-RU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6"/>
          <p:cNvSpPr txBox="1">
            <a:spLocks/>
          </p:cNvSpPr>
          <p:nvPr/>
        </p:nvSpPr>
        <p:spPr>
          <a:xfrm>
            <a:off x="11587066" y="6482445"/>
            <a:ext cx="463423" cy="2830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" name="Group 6"/>
          <p:cNvGrpSpPr/>
          <p:nvPr/>
        </p:nvGrpSpPr>
        <p:grpSpPr>
          <a:xfrm>
            <a:off x="6275006" y="141810"/>
            <a:ext cx="5433715" cy="600584"/>
            <a:chOff x="6351091" y="307620"/>
            <a:chExt cx="5433715" cy="600584"/>
          </a:xfrm>
        </p:grpSpPr>
        <p:pic>
          <p:nvPicPr>
            <p:cNvPr id="23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91" y="307620"/>
              <a:ext cx="606744" cy="600584"/>
            </a:xfrm>
            <a:prstGeom prst="rect">
              <a:avLst/>
            </a:prstGeom>
          </p:spPr>
        </p:pic>
        <p:pic>
          <p:nvPicPr>
            <p:cNvPr id="24" name="Рисунок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5152" y="342289"/>
              <a:ext cx="2649654" cy="522037"/>
            </a:xfrm>
            <a:prstGeom prst="rect">
              <a:avLst/>
            </a:prstGeom>
          </p:spPr>
        </p:pic>
        <p:cxnSp>
          <p:nvCxnSpPr>
            <p:cNvPr id="27" name="Прямая соединительная линия 32"/>
            <p:cNvCxnSpPr/>
            <p:nvPr/>
          </p:nvCxnSpPr>
          <p:spPr>
            <a:xfrm>
              <a:off x="8940137" y="359393"/>
              <a:ext cx="1" cy="499803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3"/>
            <p:cNvSpPr/>
            <p:nvPr/>
          </p:nvSpPr>
          <p:spPr>
            <a:xfrm>
              <a:off x="7047167" y="353997"/>
              <a:ext cx="1655903" cy="5078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СУРГУТСКИЙ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ГОСУДАРСТВЕННЫЙ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УНИВЕРСИТЕТ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3A7F50-9A0E-9440-8336-02F78D257AB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0365" y="1854283"/>
            <a:ext cx="657240" cy="6373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D8CF104-9CF8-954C-B86B-55A62D77E98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3883" y="2671068"/>
            <a:ext cx="657240" cy="5337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D8F81A-C7B4-AC47-8BF6-2B78A05E031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192" y="4328539"/>
            <a:ext cx="649245" cy="6692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BE63EDA-0D78-0845-A7BB-876ADE1BD88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165" y="3473042"/>
            <a:ext cx="661056" cy="67941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4AACC0A-C8F0-F146-B08F-BC0F276BE1AB}"/>
              </a:ext>
            </a:extLst>
          </p:cNvPr>
          <p:cNvSpPr/>
          <p:nvPr/>
        </p:nvSpPr>
        <p:spPr>
          <a:xfrm>
            <a:off x="8350107" y="1793646"/>
            <a:ext cx="3236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 </a:t>
            </a:r>
            <a:r>
              <a:rPr lang="ru-RU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524 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студента</a:t>
            </a:r>
            <a:endParaRPr lang="ru-RU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2865D-11C9-C84B-B3E4-990DA6F31DB9}"/>
              </a:ext>
            </a:extLst>
          </p:cNvPr>
          <p:cNvSpPr txBox="1"/>
          <p:nvPr/>
        </p:nvSpPr>
        <p:spPr>
          <a:xfrm>
            <a:off x="1643092" y="2008766"/>
            <a:ext cx="5711004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Диктант по искусственному интеллекту</a:t>
            </a:r>
          </a:p>
          <a:p>
            <a:pPr>
              <a:spcBef>
                <a:spcPts val="1800"/>
              </a:spcBef>
            </a:pPr>
            <a:r>
              <a:rPr lang="ru-RU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SurCTF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соревнования по информационной безопасности </a:t>
            </a:r>
          </a:p>
          <a:p>
            <a:pPr>
              <a:spcBef>
                <a:spcPts val="1800"/>
              </a:spcBef>
            </a:pP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Курс по цифровым сервисам </a:t>
            </a:r>
          </a:p>
          <a:p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для студентов 1-го курса</a:t>
            </a:r>
          </a:p>
          <a:p>
            <a:pPr>
              <a:spcBef>
                <a:spcPts val="1800"/>
              </a:spcBef>
            </a:pP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Цифровые компетенции студентов </a:t>
            </a:r>
          </a:p>
          <a:p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запуск проекта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495450-870D-3147-A0D6-FB3EC50F79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15" y="4188055"/>
            <a:ext cx="1124145" cy="9573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A664B31-BD76-6A4D-8AA8-3AC840365F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762" y="5276990"/>
            <a:ext cx="1134458" cy="113445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0332EE5-33A9-074E-98AC-8F1D410E788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8050" y="4127070"/>
            <a:ext cx="1888772" cy="100365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764F241-48C4-E14F-83D5-30B44BC7DB22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5319" y="3066231"/>
            <a:ext cx="1917297" cy="82060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CED7C20-A31F-B24D-81B6-B6332B9B379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6163" y="2708010"/>
            <a:ext cx="1561991" cy="97967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5BA83-88F8-B943-90D1-BFA3226A8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08255" y="5145400"/>
            <a:ext cx="2901917" cy="1320372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69CABA5-0905-954E-83D6-FA301BAC6A8F}"/>
              </a:ext>
            </a:extLst>
          </p:cNvPr>
          <p:cNvSpPr/>
          <p:nvPr/>
        </p:nvSpPr>
        <p:spPr>
          <a:xfrm>
            <a:off x="641503" y="5291663"/>
            <a:ext cx="2601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Подписано </a:t>
            </a:r>
            <a:r>
              <a:rPr lang="ru-RU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соглашение 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о сотрудничестве</a:t>
            </a:r>
          </a:p>
        </p:txBody>
      </p:sp>
    </p:spTree>
    <p:extLst>
      <p:ext uri="{BB962C8B-B14F-4D97-AF65-F5344CB8AC3E}">
        <p14:creationId xmlns:p14="http://schemas.microsoft.com/office/powerpoint/2010/main" val="391476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032"/>
            <a:ext cx="3508255" cy="387096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26" y="0"/>
            <a:ext cx="2944374" cy="17404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80743" y="127003"/>
            <a:ext cx="5904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Участие вузов и научных центров Югры в программе </a:t>
            </a: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Приоритет–2030»</a:t>
            </a:r>
            <a:endParaRPr lang="ru-RU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6"/>
          <p:cNvSpPr txBox="1">
            <a:spLocks/>
          </p:cNvSpPr>
          <p:nvPr/>
        </p:nvSpPr>
        <p:spPr>
          <a:xfrm>
            <a:off x="11582400" y="6482445"/>
            <a:ext cx="468089" cy="2830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" name="Group 6"/>
          <p:cNvGrpSpPr/>
          <p:nvPr/>
        </p:nvGrpSpPr>
        <p:grpSpPr>
          <a:xfrm>
            <a:off x="6275006" y="141810"/>
            <a:ext cx="5433715" cy="600584"/>
            <a:chOff x="6351091" y="307620"/>
            <a:chExt cx="5433715" cy="600584"/>
          </a:xfrm>
        </p:grpSpPr>
        <p:pic>
          <p:nvPicPr>
            <p:cNvPr id="23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91" y="307620"/>
              <a:ext cx="606744" cy="600584"/>
            </a:xfrm>
            <a:prstGeom prst="rect">
              <a:avLst/>
            </a:prstGeom>
          </p:spPr>
        </p:pic>
        <p:pic>
          <p:nvPicPr>
            <p:cNvPr id="24" name="Рисунок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5152" y="342289"/>
              <a:ext cx="2649654" cy="522037"/>
            </a:xfrm>
            <a:prstGeom prst="rect">
              <a:avLst/>
            </a:prstGeom>
          </p:spPr>
        </p:pic>
        <p:cxnSp>
          <p:nvCxnSpPr>
            <p:cNvPr id="27" name="Прямая соединительная линия 32"/>
            <p:cNvCxnSpPr/>
            <p:nvPr/>
          </p:nvCxnSpPr>
          <p:spPr>
            <a:xfrm>
              <a:off x="8940137" y="359393"/>
              <a:ext cx="1" cy="499803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3"/>
            <p:cNvSpPr/>
            <p:nvPr/>
          </p:nvSpPr>
          <p:spPr>
            <a:xfrm>
              <a:off x="7047167" y="353997"/>
              <a:ext cx="1655903" cy="5078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СУРГУТСКИЙ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ГОСУДАРСТВЕННЫЙ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УНИВЕРСИТЕТ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1F2865D-11C9-C84B-B3E4-990DA6F31DB9}"/>
              </a:ext>
            </a:extLst>
          </p:cNvPr>
          <p:cNvSpPr txBox="1"/>
          <p:nvPr/>
        </p:nvSpPr>
        <p:spPr>
          <a:xfrm>
            <a:off x="938900" y="2181435"/>
            <a:ext cx="493438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Цифра 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Нефти</a:t>
            </a:r>
          </a:p>
          <a:p>
            <a:pPr>
              <a:spcBef>
                <a:spcPts val="1800"/>
              </a:spcBef>
            </a:pP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Югра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– 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Ген</a:t>
            </a:r>
          </a:p>
          <a:p>
            <a:pPr>
              <a:spcBef>
                <a:spcPts val="1800"/>
              </a:spcBef>
            </a:pP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Таланты 2030</a:t>
            </a:r>
          </a:p>
          <a:p>
            <a:pPr>
              <a:spcBef>
                <a:spcPts val="1800"/>
              </a:spcBef>
            </a:pP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Кадры для цифровой экономики</a:t>
            </a:r>
          </a:p>
          <a:p>
            <a:pPr>
              <a:spcBef>
                <a:spcPts val="1800"/>
              </a:spcBef>
            </a:pP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Молодежное предпринимательство</a:t>
            </a:r>
            <a:endParaRPr lang="ru-RU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AD8F81A-C7B4-AC47-8BF6-2B78A05E03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0616" y="3621688"/>
            <a:ext cx="374208" cy="38572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989134F-64AF-B44A-8A16-7A6D314F306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153" y="3111231"/>
            <a:ext cx="345133" cy="3882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54D21C0-5053-7E49-A2C4-D6D019AE0CA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026" y="2634251"/>
            <a:ext cx="354798" cy="35479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9F6A6BD-3490-9C48-B6DE-CCFD5A6248C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6942" y="2096894"/>
            <a:ext cx="372762" cy="38536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BE63EDA-0D78-0845-A7BB-876ADE1BD88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9084" y="4095970"/>
            <a:ext cx="409816" cy="4212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1F2865D-11C9-C84B-B3E4-990DA6F31DB9}"/>
              </a:ext>
            </a:extLst>
          </p:cNvPr>
          <p:cNvSpPr txBox="1"/>
          <p:nvPr/>
        </p:nvSpPr>
        <p:spPr>
          <a:xfrm>
            <a:off x="5448916" y="1279517"/>
            <a:ext cx="6066409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spcBef>
                <a:spcPts val="1800"/>
              </a:spcBef>
            </a:pPr>
            <a:r>
              <a:rPr lang="ru-RU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Участники Соглашения о сотрудничестве от Ханты-Мансийского автономного округа 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– </a:t>
            </a:r>
            <a:r>
              <a:rPr lang="ru-RU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Югры</a:t>
            </a:r>
            <a:endParaRPr lang="ru-RU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F2865D-11C9-C84B-B3E4-990DA6F31DB9}"/>
              </a:ext>
            </a:extLst>
          </p:cNvPr>
          <p:cNvSpPr txBox="1"/>
          <p:nvPr/>
        </p:nvSpPr>
        <p:spPr>
          <a:xfrm>
            <a:off x="1875163" y="4824128"/>
            <a:ext cx="4934386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Дирекция программы </a:t>
            </a: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«Приоритет–2030</a:t>
            </a:r>
            <a:r>
              <a:rPr lang="ru-RU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»  </a:t>
            </a:r>
            <a:endParaRPr lang="ru-RU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Анастасия Николаевна Ковальчук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Kovalchuk_an@surgu.ru</a:t>
            </a:r>
          </a:p>
          <a:p>
            <a:pPr>
              <a:spcBef>
                <a:spcPts val="1800"/>
              </a:spcBef>
            </a:pP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762-976 (2690)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505" y="4921416"/>
            <a:ext cx="1240399" cy="1698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1F2865D-11C9-C84B-B3E4-990DA6F31DB9}"/>
              </a:ext>
            </a:extLst>
          </p:cNvPr>
          <p:cNvSpPr txBox="1"/>
          <p:nvPr/>
        </p:nvSpPr>
        <p:spPr>
          <a:xfrm>
            <a:off x="7116103" y="5148235"/>
            <a:ext cx="4934386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23 марта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V </a:t>
            </a:r>
            <a: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Международный молодежный форум «</a:t>
            </a:r>
            <a:r>
              <a:rPr lang="ru-RU" sz="1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Нефтяная столица»</a:t>
            </a:r>
          </a:p>
          <a:p>
            <a:pPr>
              <a:spcBef>
                <a:spcPts val="1800"/>
              </a:spcBef>
            </a:pPr>
            <a: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Круглый стол </a:t>
            </a: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– </a:t>
            </a:r>
            <a: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заседание членов консорциума «</a:t>
            </a:r>
            <a:r>
              <a:rPr lang="ru-RU" sz="1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Цифра нефти</a:t>
            </a:r>
            <a:r>
              <a:rPr lang="ru-RU" sz="1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» 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5DBC7C98-78BF-734E-AA78-54C3C57CA2A1}"/>
              </a:ext>
            </a:extLst>
          </p:cNvPr>
          <p:cNvCxnSpPr/>
          <p:nvPr/>
        </p:nvCxnSpPr>
        <p:spPr>
          <a:xfrm flipV="1">
            <a:off x="970646" y="2005044"/>
            <a:ext cx="10299974" cy="1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5DBC7C98-78BF-734E-AA78-54C3C57CA2A1}"/>
              </a:ext>
            </a:extLst>
          </p:cNvPr>
          <p:cNvCxnSpPr/>
          <p:nvPr/>
        </p:nvCxnSpPr>
        <p:spPr>
          <a:xfrm flipV="1">
            <a:off x="910286" y="4675562"/>
            <a:ext cx="10299974" cy="1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5DBC7C98-78BF-734E-AA78-54C3C57CA2A1}"/>
              </a:ext>
            </a:extLst>
          </p:cNvPr>
          <p:cNvCxnSpPr/>
          <p:nvPr/>
        </p:nvCxnSpPr>
        <p:spPr>
          <a:xfrm flipH="1">
            <a:off x="5358764" y="1618838"/>
            <a:ext cx="14542" cy="3060021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5DBC7C98-78BF-734E-AA78-54C3C57CA2A1}"/>
              </a:ext>
            </a:extLst>
          </p:cNvPr>
          <p:cNvCxnSpPr/>
          <p:nvPr/>
        </p:nvCxnSpPr>
        <p:spPr>
          <a:xfrm>
            <a:off x="6971082" y="4980569"/>
            <a:ext cx="0" cy="164338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1F2865D-11C9-C84B-B3E4-990DA6F31DB9}"/>
              </a:ext>
            </a:extLst>
          </p:cNvPr>
          <p:cNvSpPr txBox="1"/>
          <p:nvPr/>
        </p:nvSpPr>
        <p:spPr>
          <a:xfrm>
            <a:off x="601706" y="1524097"/>
            <a:ext cx="4934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Стратегические проекты </a:t>
            </a:r>
            <a:r>
              <a:rPr lang="ru-RU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СурГУ</a:t>
            </a:r>
            <a:r>
              <a:rPr lang="ru-RU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ru-RU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F2865D-11C9-C84B-B3E4-990DA6F31DB9}"/>
              </a:ext>
            </a:extLst>
          </p:cNvPr>
          <p:cNvSpPr txBox="1"/>
          <p:nvPr/>
        </p:nvSpPr>
        <p:spPr>
          <a:xfrm>
            <a:off x="5448916" y="2181436"/>
            <a:ext cx="660157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СурГУ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, ЮГУ, НВГУ, ЮНИИТ, ЦРН имени В.И. Шпильмана </a:t>
            </a:r>
          </a:p>
          <a:p>
            <a:pPr>
              <a:spcBef>
                <a:spcPts val="1800"/>
              </a:spcBef>
            </a:pP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СурГУ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СурГПУ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, ХМГМА</a:t>
            </a:r>
          </a:p>
          <a:p>
            <a:pPr>
              <a:spcBef>
                <a:spcPts val="1800"/>
              </a:spcBef>
            </a:pP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СурГУ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, ЮГУ, вузы – участники НОЦ</a:t>
            </a:r>
          </a:p>
          <a:p>
            <a:pPr>
              <a:spcBef>
                <a:spcPts val="1800"/>
              </a:spcBef>
            </a:pP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СурГУ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, ЮНИИТ, ЮГУ, НВГУ</a:t>
            </a:r>
          </a:p>
          <a:p>
            <a:pPr>
              <a:spcBef>
                <a:spcPts val="1800"/>
              </a:spcBef>
            </a:pP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Все вузы Югры</a:t>
            </a:r>
          </a:p>
        </p:txBody>
      </p:sp>
    </p:spTree>
    <p:extLst>
      <p:ext uri="{BB962C8B-B14F-4D97-AF65-F5344CB8AC3E}">
        <p14:creationId xmlns:p14="http://schemas.microsoft.com/office/powerpoint/2010/main" val="25597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26" y="0"/>
            <a:ext cx="2944374" cy="1740412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3DE213D-84D5-0742-98EF-464DDF938E7E}"/>
              </a:ext>
            </a:extLst>
          </p:cNvPr>
          <p:cNvSpPr/>
          <p:nvPr/>
        </p:nvSpPr>
        <p:spPr>
          <a:xfrm>
            <a:off x="7110223" y="875592"/>
            <a:ext cx="4446775" cy="3962187"/>
          </a:xfrm>
          <a:prstGeom prst="rect">
            <a:avLst/>
          </a:prstGeom>
          <a:noFill/>
          <a:ln w="19050">
            <a:solidFill>
              <a:srgbClr val="041A7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347170" y="4500183"/>
            <a:ext cx="401998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cap="small" dirty="0">
                <a:solidFill>
                  <a:srgbClr val="065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научно-технологического центра мирового уровня в Сургуте</a:t>
            </a:r>
          </a:p>
        </p:txBody>
      </p:sp>
      <p:sp>
        <p:nvSpPr>
          <p:cNvPr id="59" name="Right Arrow 101"/>
          <p:cNvSpPr/>
          <p:nvPr/>
        </p:nvSpPr>
        <p:spPr>
          <a:xfrm>
            <a:off x="6439492" y="1455295"/>
            <a:ext cx="753788" cy="3521658"/>
          </a:xfrm>
          <a:prstGeom prst="rightArrow">
            <a:avLst>
              <a:gd name="adj1" fmla="val 76446"/>
              <a:gd name="adj2" fmla="val 82232"/>
            </a:avLst>
          </a:prstGeom>
          <a:solidFill>
            <a:schemeClr val="bg2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032"/>
            <a:ext cx="3508255" cy="3870968"/>
          </a:xfrm>
          <a:prstGeom prst="rect">
            <a:avLst/>
          </a:prstGeom>
        </p:spPr>
      </p:pic>
      <p:sp>
        <p:nvSpPr>
          <p:cNvPr id="36" name="Google Shape;131;p1"/>
          <p:cNvSpPr/>
          <p:nvPr/>
        </p:nvSpPr>
        <p:spPr>
          <a:xfrm>
            <a:off x="3946237" y="2343853"/>
            <a:ext cx="3613200" cy="26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1019" y="284692"/>
            <a:ext cx="5182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Тематическое поле исследований	</a:t>
            </a:r>
          </a:p>
        </p:txBody>
      </p:sp>
      <p:sp>
        <p:nvSpPr>
          <p:cNvPr id="20" name="Заголовок 6"/>
          <p:cNvSpPr txBox="1">
            <a:spLocks/>
          </p:cNvSpPr>
          <p:nvPr/>
        </p:nvSpPr>
        <p:spPr>
          <a:xfrm>
            <a:off x="11708721" y="6482445"/>
            <a:ext cx="341768" cy="2830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grpSp>
        <p:nvGrpSpPr>
          <p:cNvPr id="22" name="Group 6"/>
          <p:cNvGrpSpPr/>
          <p:nvPr/>
        </p:nvGrpSpPr>
        <p:grpSpPr>
          <a:xfrm>
            <a:off x="6275006" y="141810"/>
            <a:ext cx="5433715" cy="600584"/>
            <a:chOff x="6351091" y="307620"/>
            <a:chExt cx="5433715" cy="600584"/>
          </a:xfrm>
        </p:grpSpPr>
        <p:pic>
          <p:nvPicPr>
            <p:cNvPr id="23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91" y="307620"/>
              <a:ext cx="606744" cy="600584"/>
            </a:xfrm>
            <a:prstGeom prst="rect">
              <a:avLst/>
            </a:prstGeom>
          </p:spPr>
        </p:pic>
        <p:pic>
          <p:nvPicPr>
            <p:cNvPr id="24" name="Рисунок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5152" y="342289"/>
              <a:ext cx="2649654" cy="522037"/>
            </a:xfrm>
            <a:prstGeom prst="rect">
              <a:avLst/>
            </a:prstGeom>
          </p:spPr>
        </p:pic>
        <p:cxnSp>
          <p:nvCxnSpPr>
            <p:cNvPr id="27" name="Прямая соединительная линия 32"/>
            <p:cNvCxnSpPr/>
            <p:nvPr/>
          </p:nvCxnSpPr>
          <p:spPr>
            <a:xfrm>
              <a:off x="8940137" y="359393"/>
              <a:ext cx="1" cy="499803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3"/>
            <p:cNvSpPr/>
            <p:nvPr/>
          </p:nvSpPr>
          <p:spPr>
            <a:xfrm>
              <a:off x="7047167" y="353997"/>
              <a:ext cx="1655903" cy="5078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СУРГУТСКИЙ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ГОСУДАРСТВЕННЫЙ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УНИВЕРСИТЕТ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13988" y="1272066"/>
            <a:ext cx="5852299" cy="442263"/>
          </a:xfrm>
          <a:prstGeom prst="rect">
            <a:avLst/>
          </a:prstGeom>
          <a:solidFill>
            <a:srgbClr val="ECF1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8780" y="1862650"/>
            <a:ext cx="5852299" cy="442263"/>
          </a:xfrm>
          <a:prstGeom prst="rect">
            <a:avLst/>
          </a:prstGeom>
          <a:solidFill>
            <a:srgbClr val="ECF1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3165" y="2466754"/>
            <a:ext cx="5852299" cy="442263"/>
          </a:xfrm>
          <a:prstGeom prst="rect">
            <a:avLst/>
          </a:prstGeom>
          <a:solidFill>
            <a:srgbClr val="ECF1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6" name="Прямоугольник 15"/>
          <p:cNvSpPr/>
          <p:nvPr/>
        </p:nvSpPr>
        <p:spPr>
          <a:xfrm>
            <a:off x="413165" y="3074707"/>
            <a:ext cx="5852299" cy="442263"/>
          </a:xfrm>
          <a:prstGeom prst="rect">
            <a:avLst/>
          </a:prstGeom>
          <a:solidFill>
            <a:srgbClr val="ECF1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" name="Прямоугольник 16"/>
          <p:cNvSpPr/>
          <p:nvPr/>
        </p:nvSpPr>
        <p:spPr>
          <a:xfrm>
            <a:off x="7440052" y="2077842"/>
            <a:ext cx="37170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НЕФТЕГАЗОВЫЕ ТЕХНОЛОГИИ</a:t>
            </a:r>
            <a:endParaRPr lang="id-ID" altLang="ru-RU" dirty="0">
              <a:solidFill>
                <a:srgbClr val="176086"/>
              </a:solidFill>
              <a:latin typeface="Lato Regular"/>
              <a:ea typeface="Lato Regular"/>
              <a:cs typeface="Lato Regular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0393" y="1312139"/>
            <a:ext cx="56467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Сургутский государственный университет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6185" y="4235332"/>
            <a:ext cx="5852299" cy="442263"/>
          </a:xfrm>
          <a:prstGeom prst="rect">
            <a:avLst/>
          </a:prstGeom>
          <a:solidFill>
            <a:srgbClr val="ECF1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86185" y="4837779"/>
            <a:ext cx="5852299" cy="442263"/>
          </a:xfrm>
          <a:prstGeom prst="rect">
            <a:avLst/>
          </a:prstGeom>
          <a:solidFill>
            <a:srgbClr val="ECF1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606920" y="1172865"/>
            <a:ext cx="33908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ГЕНЕТИКА И БИОМЕДИЦИНА</a:t>
            </a:r>
            <a:endParaRPr lang="id-ID" altLang="ru-RU" dirty="0">
              <a:solidFill>
                <a:srgbClr val="176086"/>
              </a:solidFill>
              <a:latin typeface="Lato Regular"/>
              <a:ea typeface="Lato Regular"/>
              <a:cs typeface="Lato Regular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11220" y="2904647"/>
            <a:ext cx="362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</a:t>
            </a:r>
          </a:p>
          <a:p>
            <a:pPr algn="ctr"/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endParaRPr lang="id-ID" altLang="ru-RU" dirty="0">
              <a:solidFill>
                <a:srgbClr val="176086"/>
              </a:solidFill>
              <a:latin typeface="Lato Regular"/>
              <a:ea typeface="Lato Regular"/>
              <a:cs typeface="Lato Regular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11220" y="3875889"/>
            <a:ext cx="3561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ТЕХНОЛОГИИ СЕВЕРА</a:t>
            </a:r>
            <a:endParaRPr lang="id-ID" altLang="ru-RU" dirty="0">
              <a:solidFill>
                <a:srgbClr val="176086"/>
              </a:solidFill>
              <a:latin typeface="Lato Regular"/>
              <a:ea typeface="Lato Regular"/>
              <a:cs typeface="Lato Regular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450584" y="1028122"/>
            <a:ext cx="3715526" cy="584786"/>
          </a:xfrm>
          <a:prstGeom prst="rect">
            <a:avLst/>
          </a:prstGeom>
          <a:noFill/>
          <a:ln w="19050">
            <a:solidFill>
              <a:srgbClr val="041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450584" y="1939338"/>
            <a:ext cx="3715526" cy="584786"/>
          </a:xfrm>
          <a:prstGeom prst="rect">
            <a:avLst/>
          </a:prstGeom>
          <a:noFill/>
          <a:ln w="19050">
            <a:solidFill>
              <a:srgbClr val="041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450584" y="2863621"/>
            <a:ext cx="3715526" cy="584786"/>
          </a:xfrm>
          <a:prstGeom prst="rect">
            <a:avLst/>
          </a:prstGeom>
          <a:noFill/>
          <a:ln w="19050">
            <a:solidFill>
              <a:srgbClr val="041A7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441588" y="3737385"/>
            <a:ext cx="3715526" cy="584786"/>
          </a:xfrm>
          <a:prstGeom prst="rect">
            <a:avLst/>
          </a:prstGeom>
          <a:noFill/>
          <a:ln w="19050">
            <a:solidFill>
              <a:srgbClr val="041A7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28595" y="1878279"/>
            <a:ext cx="56467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Югорский государственный университет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11571" y="2532988"/>
            <a:ext cx="5663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Сургутский государственный педагогический университет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11572" y="3074707"/>
            <a:ext cx="56467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Нижневартовский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государственный университет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01615" y="4254008"/>
            <a:ext cx="5646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ЦРН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имени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В.И. Шпильмана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2452" y="4873100"/>
            <a:ext cx="56467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ЮНИИТ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08780" y="3651169"/>
            <a:ext cx="5852299" cy="442263"/>
          </a:xfrm>
          <a:prstGeom prst="rect">
            <a:avLst/>
          </a:prstGeom>
          <a:solidFill>
            <a:srgbClr val="ECF1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Прямоугольник 43"/>
          <p:cNvSpPr/>
          <p:nvPr/>
        </p:nvSpPr>
        <p:spPr>
          <a:xfrm>
            <a:off x="511571" y="3695036"/>
            <a:ext cx="5646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Ханты-Мансийская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медицинская академия</a:t>
            </a:r>
          </a:p>
        </p:txBody>
      </p:sp>
      <p:sp>
        <p:nvSpPr>
          <p:cNvPr id="45" name="Стрелка вниз 44"/>
          <p:cNvSpPr/>
          <p:nvPr/>
        </p:nvSpPr>
        <p:spPr>
          <a:xfrm rot="10800000">
            <a:off x="2048099" y="5062611"/>
            <a:ext cx="606903" cy="173004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10800000">
            <a:off x="1361626" y="5770194"/>
            <a:ext cx="606903" cy="102246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 rot="10800000">
            <a:off x="2734576" y="5440225"/>
            <a:ext cx="606903" cy="135242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rot="10800000">
            <a:off x="3409171" y="4873100"/>
            <a:ext cx="606903" cy="191955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 rot="10800000">
            <a:off x="4080318" y="5315363"/>
            <a:ext cx="606903" cy="147729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76459" y="6352893"/>
            <a:ext cx="1872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65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СНТР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2FA6B8A-E4E6-AA4D-80FC-9CAD386D1879}"/>
              </a:ext>
            </a:extLst>
          </p:cNvPr>
          <p:cNvSpPr/>
          <p:nvPr/>
        </p:nvSpPr>
        <p:spPr>
          <a:xfrm>
            <a:off x="1337126" y="5670774"/>
            <a:ext cx="2028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65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НТИ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49F5C7F-FD07-4645-8942-F529ABDFD0D0}"/>
              </a:ext>
            </a:extLst>
          </p:cNvPr>
          <p:cNvSpPr/>
          <p:nvPr/>
        </p:nvSpPr>
        <p:spPr>
          <a:xfrm>
            <a:off x="4221879" y="6173748"/>
            <a:ext cx="18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65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400" dirty="0" smtClean="0">
                <a:solidFill>
                  <a:srgbClr val="065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Западно-Сибирского </a:t>
            </a:r>
            <a:r>
              <a:rPr lang="ru-RU" sz="1400" dirty="0">
                <a:solidFill>
                  <a:srgbClr val="065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НОЦ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AD46E32B-0E9D-C346-9BB3-9D81297B08A4}"/>
              </a:ext>
            </a:extLst>
          </p:cNvPr>
          <p:cNvSpPr/>
          <p:nvPr/>
        </p:nvSpPr>
        <p:spPr>
          <a:xfrm>
            <a:off x="3189322" y="5662941"/>
            <a:ext cx="1647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65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Югры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4AC1113-5A34-E64B-9786-E2E1D7A41B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0" b="12437"/>
          <a:stretch/>
        </p:blipFill>
        <p:spPr>
          <a:xfrm>
            <a:off x="6798222" y="4928042"/>
            <a:ext cx="5035638" cy="1894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DB8AAE67-C059-D241-9E17-238425A40EFB}"/>
              </a:ext>
            </a:extLst>
          </p:cNvPr>
          <p:cNvSpPr/>
          <p:nvPr/>
        </p:nvSpPr>
        <p:spPr>
          <a:xfrm>
            <a:off x="2283017" y="6231736"/>
            <a:ext cx="1812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65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</a:t>
            </a:r>
            <a:r>
              <a:rPr lang="ru-RU" sz="1400" dirty="0">
                <a:solidFill>
                  <a:srgbClr val="065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</a:p>
        </p:txBody>
      </p:sp>
    </p:spTree>
    <p:extLst>
      <p:ext uri="{BB962C8B-B14F-4D97-AF65-F5344CB8AC3E}">
        <p14:creationId xmlns:p14="http://schemas.microsoft.com/office/powerpoint/2010/main" val="41128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трелка вправо 47">
            <a:extLst>
              <a:ext uri="{FF2B5EF4-FFF2-40B4-BE49-F238E27FC236}">
                <a16:creationId xmlns:a16="http://schemas.microsoft.com/office/drawing/2014/main" id="{38234988-EF0A-7842-B30F-2C18706A780F}"/>
              </a:ext>
            </a:extLst>
          </p:cNvPr>
          <p:cNvSpPr/>
          <p:nvPr/>
        </p:nvSpPr>
        <p:spPr>
          <a:xfrm rot="5400000">
            <a:off x="9518171" y="4393545"/>
            <a:ext cx="640195" cy="1716660"/>
          </a:xfrm>
          <a:prstGeom prst="rightArrow">
            <a:avLst>
              <a:gd name="adj1" fmla="val 56424"/>
              <a:gd name="adj2" fmla="val 60365"/>
            </a:avLst>
          </a:prstGeom>
          <a:solidFill>
            <a:srgbClr val="ECF1F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право 46">
            <a:extLst>
              <a:ext uri="{FF2B5EF4-FFF2-40B4-BE49-F238E27FC236}">
                <a16:creationId xmlns:a16="http://schemas.microsoft.com/office/drawing/2014/main" id="{D353D541-6E4F-C54E-9921-A79D4CC1DB4B}"/>
              </a:ext>
            </a:extLst>
          </p:cNvPr>
          <p:cNvSpPr/>
          <p:nvPr/>
        </p:nvSpPr>
        <p:spPr>
          <a:xfrm>
            <a:off x="8030486" y="1006939"/>
            <a:ext cx="437662" cy="1208016"/>
          </a:xfrm>
          <a:prstGeom prst="rightArrow">
            <a:avLst>
              <a:gd name="adj1" fmla="val 56424"/>
              <a:gd name="adj2" fmla="val 60365"/>
            </a:avLst>
          </a:prstGeom>
          <a:solidFill>
            <a:srgbClr val="ECF1F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032"/>
            <a:ext cx="3508255" cy="387096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26" y="0"/>
            <a:ext cx="2944374" cy="174041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0" y="1162849"/>
            <a:ext cx="3525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Критерии вхождения</a:t>
            </a:r>
          </a:p>
        </p:txBody>
      </p:sp>
      <p:sp>
        <p:nvSpPr>
          <p:cNvPr id="36" name="Google Shape;131;p1"/>
          <p:cNvSpPr/>
          <p:nvPr/>
        </p:nvSpPr>
        <p:spPr>
          <a:xfrm>
            <a:off x="3946237" y="2343853"/>
            <a:ext cx="3613200" cy="26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1772" y="141810"/>
            <a:ext cx="5185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Отбор </a:t>
            </a: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вузов </a:t>
            </a: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программу </a:t>
            </a: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«Приоритет – 2030»</a:t>
            </a:r>
            <a:endParaRPr lang="ru-RU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7387" y="1539141"/>
            <a:ext cx="38169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4,0 тыс. студентов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1,0 млрд руб. объем бюджета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5% вес НИОКР в общих доходах ВУЗа</a:t>
            </a:r>
          </a:p>
        </p:txBody>
      </p:sp>
      <p:sp>
        <p:nvSpPr>
          <p:cNvPr id="20" name="Заголовок 6"/>
          <p:cNvSpPr txBox="1">
            <a:spLocks/>
          </p:cNvSpPr>
          <p:nvPr/>
        </p:nvSpPr>
        <p:spPr>
          <a:xfrm>
            <a:off x="11708721" y="6482445"/>
            <a:ext cx="341768" cy="2830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grpSp>
        <p:nvGrpSpPr>
          <p:cNvPr id="22" name="Group 6"/>
          <p:cNvGrpSpPr/>
          <p:nvPr/>
        </p:nvGrpSpPr>
        <p:grpSpPr>
          <a:xfrm>
            <a:off x="6275006" y="141810"/>
            <a:ext cx="5433715" cy="600584"/>
            <a:chOff x="6351091" y="307620"/>
            <a:chExt cx="5433715" cy="600584"/>
          </a:xfrm>
        </p:grpSpPr>
        <p:pic>
          <p:nvPicPr>
            <p:cNvPr id="23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91" y="307620"/>
              <a:ext cx="606744" cy="600584"/>
            </a:xfrm>
            <a:prstGeom prst="rect">
              <a:avLst/>
            </a:prstGeom>
          </p:spPr>
        </p:pic>
        <p:pic>
          <p:nvPicPr>
            <p:cNvPr id="24" name="Рисунок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5152" y="342289"/>
              <a:ext cx="2649654" cy="522037"/>
            </a:xfrm>
            <a:prstGeom prst="rect">
              <a:avLst/>
            </a:prstGeom>
          </p:spPr>
        </p:pic>
        <p:cxnSp>
          <p:nvCxnSpPr>
            <p:cNvPr id="27" name="Прямая соединительная линия 32"/>
            <p:cNvCxnSpPr/>
            <p:nvPr/>
          </p:nvCxnSpPr>
          <p:spPr>
            <a:xfrm>
              <a:off x="8940137" y="359393"/>
              <a:ext cx="1" cy="499803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3"/>
            <p:cNvSpPr/>
            <p:nvPr/>
          </p:nvSpPr>
          <p:spPr>
            <a:xfrm>
              <a:off x="7047167" y="353997"/>
              <a:ext cx="1655903" cy="5078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СУРГУТСКИЙ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ГОСУДАРСТВЕННЫЙ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УНИВЕРСИТЕТ</a:t>
              </a:r>
            </a:p>
          </p:txBody>
        </p:sp>
      </p:grp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908D3C2-00A4-7848-8331-C13C63F478EE}"/>
              </a:ext>
            </a:extLst>
          </p:cNvPr>
          <p:cNvSpPr/>
          <p:nvPr/>
        </p:nvSpPr>
        <p:spPr>
          <a:xfrm>
            <a:off x="1538102" y="2480588"/>
            <a:ext cx="4413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Вхождение </a:t>
            </a:r>
            <a:r>
              <a:rPr lang="ru-RU" sz="16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СурГУ</a:t>
            </a: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программу через группу «кандидатов»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57A2CBF-71AB-8745-A842-4CAEAA369C46}"/>
              </a:ext>
            </a:extLst>
          </p:cNvPr>
          <p:cNvSpPr/>
          <p:nvPr/>
        </p:nvSpPr>
        <p:spPr>
          <a:xfrm>
            <a:off x="1762704" y="3180203"/>
            <a:ext cx="39816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выполнение </a:t>
            </a:r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двух </a:t>
            </a: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из </a:t>
            </a:r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трех </a:t>
            </a: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критериев</a:t>
            </a:r>
            <a:endParaRPr lang="en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наличие обязательств по выполнению всех критериев в течение </a:t>
            </a:r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двух </a:t>
            </a: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лет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инансовая </a:t>
            </a: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университета </a:t>
            </a: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 стороны региона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26E1E68-69EA-F347-A5E6-193DA3E27D7B}"/>
              </a:ext>
            </a:extLst>
          </p:cNvPr>
          <p:cNvSpPr/>
          <p:nvPr/>
        </p:nvSpPr>
        <p:spPr>
          <a:xfrm>
            <a:off x="5058716" y="1298393"/>
            <a:ext cx="3181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Конкурс объявлен  в августе 2021 года</a:t>
            </a:r>
            <a:endParaRPr lang="ru-RU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BF1C099-C0FA-AF45-A659-5C30B733050B}"/>
              </a:ext>
            </a:extLst>
          </p:cNvPr>
          <p:cNvSpPr/>
          <p:nvPr/>
        </p:nvSpPr>
        <p:spPr>
          <a:xfrm>
            <a:off x="8430690" y="5770366"/>
            <a:ext cx="311600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Участники – 187 вузов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Победители – 106 университетов</a:t>
            </a:r>
            <a:endParaRPr lang="ru-RU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Кандидаты –  </a:t>
            </a: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 </a:t>
            </a:r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вузов</a:t>
            </a:r>
            <a:endParaRPr lang="ru-RU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53C91E6-DA54-AA47-8BB0-4E319B885213}"/>
              </a:ext>
            </a:extLst>
          </p:cNvPr>
          <p:cNvSpPr/>
          <p:nvPr/>
        </p:nvSpPr>
        <p:spPr>
          <a:xfrm>
            <a:off x="8167998" y="1319961"/>
            <a:ext cx="334054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Защита программы </a:t>
            </a: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развития </a:t>
            </a:r>
            <a:r>
              <a:rPr lang="ru-RU" sz="16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СурГУ</a:t>
            </a: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endParaRPr lang="ru-RU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 </a:t>
            </a: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сентября 2021 года</a:t>
            </a:r>
            <a:endParaRPr lang="ru-RU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66FA1B8-684C-7A49-B916-BB71E18C35E5}"/>
              </a:ext>
            </a:extLst>
          </p:cNvPr>
          <p:cNvSpPr/>
          <p:nvPr/>
        </p:nvSpPr>
        <p:spPr>
          <a:xfrm>
            <a:off x="8196695" y="5337901"/>
            <a:ext cx="32351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Итоги конкурса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90E3F6-AE5A-5445-A0B8-3EB9EC108C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10" y="2351116"/>
            <a:ext cx="4103157" cy="249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CBCF939-827F-A345-BFEF-395CD064285A}"/>
              </a:ext>
            </a:extLst>
          </p:cNvPr>
          <p:cNvSpPr/>
          <p:nvPr/>
        </p:nvSpPr>
        <p:spPr>
          <a:xfrm>
            <a:off x="936656" y="4615499"/>
            <a:ext cx="561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СурГУ признан победителем конкурса, </a:t>
            </a: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участником </a:t>
            </a: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«Приоритет – 2030», вошел в группу </a:t>
            </a: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кандидаты»</a:t>
            </a:r>
            <a:endParaRPr lang="ru-RU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8DD78A3-E87A-5846-AACC-7A276C810F04}"/>
              </a:ext>
            </a:extLst>
          </p:cNvPr>
          <p:cNvSpPr/>
          <p:nvPr/>
        </p:nvSpPr>
        <p:spPr>
          <a:xfrm>
            <a:off x="854887" y="5502529"/>
            <a:ext cx="664081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обязательства СурГУ – выполнение всех </a:t>
            </a:r>
            <a:r>
              <a:rPr lang="ru-R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трех 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критериев 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течение </a:t>
            </a:r>
            <a:r>
              <a:rPr lang="ru-R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двух 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лет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обязательства </a:t>
            </a:r>
            <a:r>
              <a:rPr lang="ru-R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региона –  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финансирование программы на уровне базовой части гранта (не менее 100 млн </a:t>
            </a:r>
            <a:r>
              <a:rPr lang="ru-R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руб.)</a:t>
            </a:r>
            <a:endParaRPr lang="ru-RU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трелка вправо 48">
            <a:extLst>
              <a:ext uri="{FF2B5EF4-FFF2-40B4-BE49-F238E27FC236}">
                <a16:creationId xmlns:a16="http://schemas.microsoft.com/office/drawing/2014/main" id="{3527F5AC-5EF4-CC4E-87AD-FE89C4FC85BD}"/>
              </a:ext>
            </a:extLst>
          </p:cNvPr>
          <p:cNvSpPr/>
          <p:nvPr/>
        </p:nvSpPr>
        <p:spPr>
          <a:xfrm rot="10800000">
            <a:off x="6776749" y="4387491"/>
            <a:ext cx="777046" cy="2230075"/>
          </a:xfrm>
          <a:prstGeom prst="rightArrow">
            <a:avLst>
              <a:gd name="adj1" fmla="val 56424"/>
              <a:gd name="adj2" fmla="val 60365"/>
            </a:avLst>
          </a:prstGeom>
          <a:solidFill>
            <a:srgbClr val="ECF1F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DBC7C98-78BF-734E-AA78-54C3C57CA2A1}"/>
              </a:ext>
            </a:extLst>
          </p:cNvPr>
          <p:cNvCxnSpPr/>
          <p:nvPr/>
        </p:nvCxnSpPr>
        <p:spPr>
          <a:xfrm flipV="1">
            <a:off x="610738" y="2438343"/>
            <a:ext cx="6696716" cy="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032"/>
            <a:ext cx="3508255" cy="3870968"/>
          </a:xfrm>
          <a:prstGeom prst="rect">
            <a:avLst/>
          </a:prstGeom>
        </p:spPr>
      </p:pic>
      <p:sp>
        <p:nvSpPr>
          <p:cNvPr id="33" name="Стрелка вправо 32"/>
          <p:cNvSpPr/>
          <p:nvPr/>
        </p:nvSpPr>
        <p:spPr>
          <a:xfrm rot="5400000">
            <a:off x="5394191" y="3336788"/>
            <a:ext cx="918566" cy="4124433"/>
          </a:xfrm>
          <a:prstGeom prst="rightArrow">
            <a:avLst>
              <a:gd name="adj1" fmla="val 56424"/>
              <a:gd name="adj2" fmla="val 60365"/>
            </a:avLst>
          </a:prstGeom>
          <a:solidFill>
            <a:srgbClr val="ECF1F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26" y="0"/>
            <a:ext cx="2944374" cy="174041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520053" y="1265198"/>
            <a:ext cx="454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Национальные проекты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589394" y="3169735"/>
            <a:ext cx="4946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Региональная стратегия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41434" y="5785773"/>
            <a:ext cx="98671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600" b="1" i="1" dirty="0" smtClean="0">
                <a:solidFill>
                  <a:srgbClr val="041A7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Стратегическая цель </a:t>
            </a:r>
            <a:r>
              <a:rPr lang="ru-RU" sz="1600" b="1" i="1" dirty="0" err="1" smtClean="0">
                <a:solidFill>
                  <a:srgbClr val="041A7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СурГУ</a:t>
            </a:r>
            <a:r>
              <a:rPr lang="ru-RU" sz="1600" b="1" i="1" dirty="0" smtClean="0">
                <a:solidFill>
                  <a:srgbClr val="041A7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- становление университета </a:t>
            </a:r>
            <a:r>
              <a:rPr lang="ru-RU" sz="1600" b="1" i="1" dirty="0">
                <a:solidFill>
                  <a:srgbClr val="041A7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 интегратора передовых технологий и лучших мировых образовательных практик для инновационного развития региона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1772" y="141810"/>
            <a:ext cx="4365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Стратегическая цель программы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30784" y="1688118"/>
            <a:ext cx="42849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Наука и университеты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Цифровая экономика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Образование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Демография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Здравоохранение </a:t>
            </a:r>
          </a:p>
        </p:txBody>
      </p:sp>
      <p:sp>
        <p:nvSpPr>
          <p:cNvPr id="20" name="Заголовок 6"/>
          <p:cNvSpPr txBox="1">
            <a:spLocks/>
          </p:cNvSpPr>
          <p:nvPr/>
        </p:nvSpPr>
        <p:spPr>
          <a:xfrm>
            <a:off x="11708721" y="6482445"/>
            <a:ext cx="341768" cy="2830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grpSp>
        <p:nvGrpSpPr>
          <p:cNvPr id="22" name="Group 6"/>
          <p:cNvGrpSpPr/>
          <p:nvPr/>
        </p:nvGrpSpPr>
        <p:grpSpPr>
          <a:xfrm>
            <a:off x="6275006" y="141810"/>
            <a:ext cx="5433715" cy="600584"/>
            <a:chOff x="6351091" y="307620"/>
            <a:chExt cx="5433715" cy="600584"/>
          </a:xfrm>
        </p:grpSpPr>
        <p:pic>
          <p:nvPicPr>
            <p:cNvPr id="23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91" y="307620"/>
              <a:ext cx="606744" cy="600584"/>
            </a:xfrm>
            <a:prstGeom prst="rect">
              <a:avLst/>
            </a:prstGeom>
          </p:spPr>
        </p:pic>
        <p:pic>
          <p:nvPicPr>
            <p:cNvPr id="24" name="Рисунок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5152" y="342289"/>
              <a:ext cx="2649654" cy="522037"/>
            </a:xfrm>
            <a:prstGeom prst="rect">
              <a:avLst/>
            </a:prstGeom>
          </p:spPr>
        </p:pic>
        <p:cxnSp>
          <p:nvCxnSpPr>
            <p:cNvPr id="27" name="Прямая соединительная линия 32"/>
            <p:cNvCxnSpPr/>
            <p:nvPr/>
          </p:nvCxnSpPr>
          <p:spPr>
            <a:xfrm>
              <a:off x="8940137" y="359393"/>
              <a:ext cx="1" cy="499803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3"/>
            <p:cNvSpPr/>
            <p:nvPr/>
          </p:nvSpPr>
          <p:spPr>
            <a:xfrm>
              <a:off x="7047167" y="353997"/>
              <a:ext cx="1655903" cy="5078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СУРГУТСКИЙ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ГОСУДАРСТВЕННЫЙ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УНИВЕРСИТЕТ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3FEE15-3E1F-9447-B41B-D1ABA0EC7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3928" y="1769954"/>
            <a:ext cx="1714500" cy="1181100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F17CDF2-D1D0-6D40-B099-F998C4FB92EE}"/>
              </a:ext>
            </a:extLst>
          </p:cNvPr>
          <p:cNvSpPr/>
          <p:nvPr/>
        </p:nvSpPr>
        <p:spPr>
          <a:xfrm>
            <a:off x="7102801" y="1232766"/>
            <a:ext cx="454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Национальные цели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0B6657D-4B40-2446-B8E6-FE351CC5660D}"/>
              </a:ext>
            </a:extLst>
          </p:cNvPr>
          <p:cNvSpPr/>
          <p:nvPr/>
        </p:nvSpPr>
        <p:spPr>
          <a:xfrm>
            <a:off x="7102801" y="1704719"/>
            <a:ext cx="42843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Сохранение населения, здоровье и благополучие людей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Возможности для самореализации и развития талантов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Цифровая трансформация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398BED1-D435-8E42-A229-606B0A6F81B1}"/>
              </a:ext>
            </a:extLst>
          </p:cNvPr>
          <p:cNvSpPr/>
          <p:nvPr/>
        </p:nvSpPr>
        <p:spPr>
          <a:xfrm>
            <a:off x="1840235" y="3561203"/>
            <a:ext cx="88179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Инновационная трансформация нефтедобывающей отрасли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Увеличение продолжительности жизни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Создание привлекательного образа Югры как лучшего места для жизни людей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Рост числа малых и средних предприятий, выпускающих инновационную продукцию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Приобретение компетенций, востребованных на рынке труда </a:t>
            </a:r>
          </a:p>
        </p:txBody>
      </p:sp>
    </p:spTree>
    <p:extLst>
      <p:ext uri="{BB962C8B-B14F-4D97-AF65-F5344CB8AC3E}">
        <p14:creationId xmlns:p14="http://schemas.microsoft.com/office/powerpoint/2010/main" val="36137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032"/>
            <a:ext cx="3508255" cy="387096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26" y="0"/>
            <a:ext cx="2944374" cy="1740412"/>
          </a:xfrm>
          <a:prstGeom prst="rect">
            <a:avLst/>
          </a:prstGeom>
        </p:spPr>
      </p:pic>
      <p:sp>
        <p:nvSpPr>
          <p:cNvPr id="36" name="Google Shape;131;p1"/>
          <p:cNvSpPr/>
          <p:nvPr/>
        </p:nvSpPr>
        <p:spPr>
          <a:xfrm>
            <a:off x="3946237" y="2343853"/>
            <a:ext cx="3613200" cy="26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6538" y="240867"/>
            <a:ext cx="5648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383A3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Трансформация университета</a:t>
            </a:r>
          </a:p>
        </p:txBody>
      </p:sp>
      <p:sp>
        <p:nvSpPr>
          <p:cNvPr id="20" name="Заголовок 6"/>
          <p:cNvSpPr txBox="1">
            <a:spLocks/>
          </p:cNvSpPr>
          <p:nvPr/>
        </p:nvSpPr>
        <p:spPr>
          <a:xfrm>
            <a:off x="11590020" y="6482445"/>
            <a:ext cx="460469" cy="2830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" name="Group 6"/>
          <p:cNvGrpSpPr/>
          <p:nvPr/>
        </p:nvGrpSpPr>
        <p:grpSpPr>
          <a:xfrm>
            <a:off x="6275006" y="141810"/>
            <a:ext cx="5433715" cy="600584"/>
            <a:chOff x="6351091" y="307620"/>
            <a:chExt cx="5433715" cy="600584"/>
          </a:xfrm>
        </p:grpSpPr>
        <p:pic>
          <p:nvPicPr>
            <p:cNvPr id="23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91" y="307620"/>
              <a:ext cx="606744" cy="600584"/>
            </a:xfrm>
            <a:prstGeom prst="rect">
              <a:avLst/>
            </a:prstGeom>
          </p:spPr>
        </p:pic>
        <p:pic>
          <p:nvPicPr>
            <p:cNvPr id="24" name="Рисунок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5152" y="342289"/>
              <a:ext cx="2649654" cy="522037"/>
            </a:xfrm>
            <a:prstGeom prst="rect">
              <a:avLst/>
            </a:prstGeom>
          </p:spPr>
        </p:pic>
        <p:cxnSp>
          <p:nvCxnSpPr>
            <p:cNvPr id="27" name="Прямая соединительная линия 32"/>
            <p:cNvCxnSpPr/>
            <p:nvPr/>
          </p:nvCxnSpPr>
          <p:spPr>
            <a:xfrm>
              <a:off x="8940137" y="359393"/>
              <a:ext cx="1" cy="499803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3"/>
            <p:cNvSpPr/>
            <p:nvPr/>
          </p:nvSpPr>
          <p:spPr>
            <a:xfrm>
              <a:off x="7047167" y="353997"/>
              <a:ext cx="1655903" cy="5078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СУРГУТСКИЙ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ГОСУДАРСТВЕННЫЙ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УНИВЕРСИТЕТ</a:t>
              </a: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00" y="1319250"/>
            <a:ext cx="5315723" cy="3212599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994781" y="3029370"/>
            <a:ext cx="4877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МОЛОДЕЖНАЯ ПОЛИТИКА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865551" y="1556500"/>
            <a:ext cx="383349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Перезагрузка содержания и технологий образования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Интернационализация образования (развитие академической мобильности студентов и преподавательского состава)</a:t>
            </a:r>
          </a:p>
          <a:p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Long Life learning</a:t>
            </a:r>
          </a:p>
          <a:p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 Цифровые компетенции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680803" y="1191644"/>
            <a:ext cx="42235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НАУЧНО-ИССЛЕДОВАТЕЛЬСКАЯ ПОЛИТИКА И КОММЕРЦИАЛИЗАЦИЯ РАЗРАБОТОК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562186" y="1892256"/>
            <a:ext cx="42573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indent="-142875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Создание и развитие точек роста в приоритетных направлениях развития региона</a:t>
            </a:r>
          </a:p>
          <a:p>
            <a:pPr marL="142875" indent="-142875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Интеграция в международные научные сообщества</a:t>
            </a:r>
          </a:p>
          <a:p>
            <a:pPr marL="142875" indent="-142875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Привлечение талантов и развитие системы подготовки кадров высшей квалификации</a:t>
            </a:r>
          </a:p>
          <a:p>
            <a:pPr marL="142875" indent="-142875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Трансфер технологий и развитие НИОКР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007180" y="1202421"/>
            <a:ext cx="4877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ОБРАЗОВАТЕЛЬНАЯ ПОЛИТИКА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850444" y="3352125"/>
            <a:ext cx="40881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Самоопределение и профориентация на регион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 индивидуальных способностей и талантов студентов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Вовлечение выпускников в деятельность университета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Молодежное предпринимательство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722855" y="3228533"/>
            <a:ext cx="33135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КАМПУСНАЯ ПОЛИТИКА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7558329" y="3521402"/>
            <a:ext cx="362996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Новые инфраструктурные </a:t>
            </a:r>
            <a:r>
              <a:rPr lang="ru-RU" sz="11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кампусные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решения (НТЦ в Сургуте)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 инфраструктуры «нового» образовательного подхода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Трансформация цифровой инфраструктуры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92509" y="5316847"/>
            <a:ext cx="498288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 цифровых сервисов (</a:t>
            </a:r>
            <a:r>
              <a:rPr lang="ru-RU" sz="11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клиентоориентированность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Технологии ИИ в управлении университетом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Создание динамической среды для взаимодействия </a:t>
            </a:r>
            <a:r>
              <a:rPr lang="ru-RU" sz="11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стейкхолдеров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данных и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prediction technology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 политики открытых данных/ открытого университета в цифре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722855" y="4624829"/>
            <a:ext cx="29795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КАДРОВАЯ ПОЛИТИКА</a:t>
            </a:r>
          </a:p>
          <a:p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562186" y="4882853"/>
            <a:ext cx="38363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Целевое развитие человеческого капитала</a:t>
            </a:r>
            <a:b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(оценка компетенций, создание персональных           профилей, развитие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Hard&amp;Soft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Skills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 стратегические цели развития)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Система привлечения талантов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 корпоративной организационной культуры. Бренд университета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Масштабирование политики на регион, НОЦ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51072" y="4792645"/>
            <a:ext cx="4877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ПОЛИТИКА В ОБЛАСТИ ЦИФРОВОЙ ТРАНСФОРМАЦИИ</a:t>
            </a: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2" y="1550225"/>
            <a:ext cx="283753" cy="58964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2" y="3342333"/>
            <a:ext cx="418110" cy="592488"/>
          </a:xfrm>
          <a:prstGeom prst="rect">
            <a:avLst/>
          </a:prstGeom>
        </p:spPr>
      </p:pic>
      <p:cxnSp>
        <p:nvCxnSpPr>
          <p:cNvPr id="76" name="Elbow Connector 49"/>
          <p:cNvCxnSpPr/>
          <p:nvPr/>
        </p:nvCxnSpPr>
        <p:spPr>
          <a:xfrm rot="10800000" flipV="1">
            <a:off x="5783037" y="2216132"/>
            <a:ext cx="1390263" cy="570671"/>
          </a:xfrm>
          <a:prstGeom prst="bentConnector3">
            <a:avLst>
              <a:gd name="adj1" fmla="val 526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1" y="5117272"/>
            <a:ext cx="438089" cy="63210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95" y="1481400"/>
            <a:ext cx="511683" cy="64564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63" y="3450437"/>
            <a:ext cx="450215" cy="63798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25" y="5018458"/>
            <a:ext cx="519244" cy="690801"/>
          </a:xfrm>
          <a:prstGeom prst="rect">
            <a:avLst/>
          </a:prstGeom>
        </p:spPr>
      </p:pic>
      <p:cxnSp>
        <p:nvCxnSpPr>
          <p:cNvPr id="81" name="Elbow Connector 49"/>
          <p:cNvCxnSpPr>
            <a:endCxn id="79" idx="2"/>
          </p:cNvCxnSpPr>
          <p:nvPr/>
        </p:nvCxnSpPr>
        <p:spPr>
          <a:xfrm>
            <a:off x="5879289" y="3332958"/>
            <a:ext cx="1109682" cy="755462"/>
          </a:xfrm>
          <a:prstGeom prst="bentConnector4">
            <a:avLst>
              <a:gd name="adj1" fmla="val 39857"/>
              <a:gd name="adj2" fmla="val 130260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49"/>
          <p:cNvCxnSpPr>
            <a:endCxn id="80" idx="1"/>
          </p:cNvCxnSpPr>
          <p:nvPr/>
        </p:nvCxnSpPr>
        <p:spPr>
          <a:xfrm rot="16200000" flipH="1">
            <a:off x="5313000" y="3927734"/>
            <a:ext cx="1906854" cy="965396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49"/>
          <p:cNvCxnSpPr/>
          <p:nvPr/>
        </p:nvCxnSpPr>
        <p:spPr>
          <a:xfrm>
            <a:off x="3726556" y="2754095"/>
            <a:ext cx="1835563" cy="122016"/>
          </a:xfrm>
          <a:prstGeom prst="bentConnector3">
            <a:avLst>
              <a:gd name="adj1" fmla="val 184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49"/>
          <p:cNvCxnSpPr/>
          <p:nvPr/>
        </p:nvCxnSpPr>
        <p:spPr>
          <a:xfrm flipV="1">
            <a:off x="3972082" y="3177068"/>
            <a:ext cx="1700435" cy="1151208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49"/>
          <p:cNvCxnSpPr/>
          <p:nvPr/>
        </p:nvCxnSpPr>
        <p:spPr>
          <a:xfrm rot="5400000">
            <a:off x="4402868" y="3844989"/>
            <a:ext cx="1646240" cy="700700"/>
          </a:xfrm>
          <a:prstGeom prst="bentConnector3">
            <a:avLst>
              <a:gd name="adj1" fmla="val 99430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73" b="6966"/>
          <a:stretch/>
        </p:blipFill>
        <p:spPr>
          <a:xfrm>
            <a:off x="4584312" y="1842723"/>
            <a:ext cx="1917156" cy="19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5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59" y="918873"/>
            <a:ext cx="8482042" cy="595579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032"/>
            <a:ext cx="3508255" cy="387096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26" y="0"/>
            <a:ext cx="2944374" cy="174041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832530" y="1606562"/>
            <a:ext cx="454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ВЫЗОВЫ</a:t>
            </a:r>
            <a:endParaRPr lang="ru-RU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7209" y="321277"/>
            <a:ext cx="4968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Стратегические проекты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6546" y="2196173"/>
            <a:ext cx="520967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Демографическая ситуация в регионе, отток выпускников школ из региона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Вызов, связанный с повышением продолжительности и качества жизни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Необходимость диверсификации экономики региона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Строительство научно-технологического центра </a:t>
            </a:r>
            <a:r>
              <a:rPr lang="en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UNITY PARK </a:t>
            </a: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Сургуте </a:t>
            </a:r>
          </a:p>
        </p:txBody>
      </p:sp>
      <p:sp>
        <p:nvSpPr>
          <p:cNvPr id="20" name="Заголовок 6"/>
          <p:cNvSpPr txBox="1">
            <a:spLocks/>
          </p:cNvSpPr>
          <p:nvPr/>
        </p:nvSpPr>
        <p:spPr>
          <a:xfrm>
            <a:off x="11708721" y="6482445"/>
            <a:ext cx="341768" cy="2830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</a:p>
        </p:txBody>
      </p:sp>
      <p:grpSp>
        <p:nvGrpSpPr>
          <p:cNvPr id="22" name="Group 6"/>
          <p:cNvGrpSpPr/>
          <p:nvPr/>
        </p:nvGrpSpPr>
        <p:grpSpPr>
          <a:xfrm>
            <a:off x="6275006" y="141810"/>
            <a:ext cx="5433715" cy="600584"/>
            <a:chOff x="6351091" y="307620"/>
            <a:chExt cx="5433715" cy="600584"/>
          </a:xfrm>
        </p:grpSpPr>
        <p:pic>
          <p:nvPicPr>
            <p:cNvPr id="23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91" y="307620"/>
              <a:ext cx="606744" cy="600584"/>
            </a:xfrm>
            <a:prstGeom prst="rect">
              <a:avLst/>
            </a:prstGeom>
          </p:spPr>
        </p:pic>
        <p:pic>
          <p:nvPicPr>
            <p:cNvPr id="24" name="Рисунок 3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5152" y="342289"/>
              <a:ext cx="2649654" cy="522037"/>
            </a:xfrm>
            <a:prstGeom prst="rect">
              <a:avLst/>
            </a:prstGeom>
          </p:spPr>
        </p:pic>
        <p:cxnSp>
          <p:nvCxnSpPr>
            <p:cNvPr id="27" name="Прямая соединительная линия 32"/>
            <p:cNvCxnSpPr/>
            <p:nvPr/>
          </p:nvCxnSpPr>
          <p:spPr>
            <a:xfrm>
              <a:off x="8940137" y="359393"/>
              <a:ext cx="1" cy="499803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3"/>
            <p:cNvSpPr/>
            <p:nvPr/>
          </p:nvSpPr>
          <p:spPr>
            <a:xfrm>
              <a:off x="7047167" y="353997"/>
              <a:ext cx="1655903" cy="5078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СУРГУТСКИЙ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ГОСУДАРСТВЕННЫЙ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УНИВЕРСИТЕТ</a:t>
              </a:r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F17CDF2-D1D0-6D40-B099-F998C4FB92EE}"/>
              </a:ext>
            </a:extLst>
          </p:cNvPr>
          <p:cNvSpPr/>
          <p:nvPr/>
        </p:nvSpPr>
        <p:spPr>
          <a:xfrm>
            <a:off x="6971082" y="1949267"/>
            <a:ext cx="4542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СТРАТЕГИЧЕСКИЕ ПРОЕКТЫ</a:t>
            </a:r>
            <a:endParaRPr lang="ru-RU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0B6657D-4B40-2446-B8E6-FE351CC5660D}"/>
              </a:ext>
            </a:extLst>
          </p:cNvPr>
          <p:cNvSpPr/>
          <p:nvPr/>
        </p:nvSpPr>
        <p:spPr>
          <a:xfrm>
            <a:off x="6884863" y="2572416"/>
            <a:ext cx="42843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Цифра нефти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Югра-Ген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Таланты 2030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Кадры для цифровой экономики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Молодежное предпринимательство</a:t>
            </a:r>
          </a:p>
        </p:txBody>
      </p:sp>
      <p:sp>
        <p:nvSpPr>
          <p:cNvPr id="31" name="Стрелка вправо 30">
            <a:extLst>
              <a:ext uri="{FF2B5EF4-FFF2-40B4-BE49-F238E27FC236}">
                <a16:creationId xmlns:a16="http://schemas.microsoft.com/office/drawing/2014/main" id="{4D1CAE04-9139-BB47-81F0-0780CA2CA077}"/>
              </a:ext>
            </a:extLst>
          </p:cNvPr>
          <p:cNvSpPr/>
          <p:nvPr/>
        </p:nvSpPr>
        <p:spPr>
          <a:xfrm>
            <a:off x="5982276" y="2044440"/>
            <a:ext cx="640195" cy="1716660"/>
          </a:xfrm>
          <a:prstGeom prst="rightArrow">
            <a:avLst>
              <a:gd name="adj1" fmla="val 56424"/>
              <a:gd name="adj2" fmla="val 60365"/>
            </a:avLst>
          </a:prstGeom>
          <a:solidFill>
            <a:schemeClr val="tx1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036E8B5-E202-1C43-97E8-C1D6D842F5FD}"/>
              </a:ext>
            </a:extLst>
          </p:cNvPr>
          <p:cNvSpPr/>
          <p:nvPr/>
        </p:nvSpPr>
        <p:spPr>
          <a:xfrm>
            <a:off x="1288096" y="5076905"/>
            <a:ext cx="10028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Главная задача </a:t>
            </a: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2021 </a:t>
            </a: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 –  </a:t>
            </a: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формирование задела по стратегическим проектам</a:t>
            </a: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D0DB767-1C73-564D-85F7-C4D42DB20D6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1082" y="1292436"/>
            <a:ext cx="678016" cy="6282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3FCCA76-030E-4844-8C86-B6A9CAAE866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60668" y="1247886"/>
            <a:ext cx="646394" cy="7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032"/>
            <a:ext cx="3508255" cy="387096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26" y="0"/>
            <a:ext cx="2944374" cy="17404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81771" y="141810"/>
            <a:ext cx="4968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Реализация проекта </a:t>
            </a:r>
            <a:b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«Цифра нефти»</a:t>
            </a:r>
            <a:endParaRPr lang="ru-RU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6"/>
          <p:cNvSpPr txBox="1">
            <a:spLocks/>
          </p:cNvSpPr>
          <p:nvPr/>
        </p:nvSpPr>
        <p:spPr>
          <a:xfrm>
            <a:off x="11708721" y="6482445"/>
            <a:ext cx="341768" cy="2830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</a:p>
        </p:txBody>
      </p:sp>
      <p:grpSp>
        <p:nvGrpSpPr>
          <p:cNvPr id="22" name="Group 6"/>
          <p:cNvGrpSpPr/>
          <p:nvPr/>
        </p:nvGrpSpPr>
        <p:grpSpPr>
          <a:xfrm>
            <a:off x="6275006" y="141810"/>
            <a:ext cx="5433715" cy="600584"/>
            <a:chOff x="6351091" y="307620"/>
            <a:chExt cx="5433715" cy="600584"/>
          </a:xfrm>
        </p:grpSpPr>
        <p:pic>
          <p:nvPicPr>
            <p:cNvPr id="23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91" y="307620"/>
              <a:ext cx="606744" cy="600584"/>
            </a:xfrm>
            <a:prstGeom prst="rect">
              <a:avLst/>
            </a:prstGeom>
          </p:spPr>
        </p:pic>
        <p:pic>
          <p:nvPicPr>
            <p:cNvPr id="24" name="Рисунок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5152" y="342289"/>
              <a:ext cx="2649654" cy="522037"/>
            </a:xfrm>
            <a:prstGeom prst="rect">
              <a:avLst/>
            </a:prstGeom>
          </p:spPr>
        </p:pic>
        <p:cxnSp>
          <p:nvCxnSpPr>
            <p:cNvPr id="27" name="Прямая соединительная линия 32"/>
            <p:cNvCxnSpPr/>
            <p:nvPr/>
          </p:nvCxnSpPr>
          <p:spPr>
            <a:xfrm>
              <a:off x="8940137" y="359393"/>
              <a:ext cx="1" cy="499803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3"/>
            <p:cNvSpPr/>
            <p:nvPr/>
          </p:nvSpPr>
          <p:spPr>
            <a:xfrm>
              <a:off x="7047167" y="353997"/>
              <a:ext cx="1655903" cy="5078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СУРГУТСКИЙ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ГОСУДАРСТВЕННЫЙ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УНИВЕРСИТЕТ</a:t>
              </a:r>
            </a:p>
          </p:txBody>
        </p:sp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E02669E-8CF6-0548-AC52-2E200E5A125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187" y="1684606"/>
            <a:ext cx="709825" cy="65067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9F6A6BD-3490-9C48-B6DE-CCFD5A6248C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104" y="2838802"/>
            <a:ext cx="741696" cy="76677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A425587-020C-814E-B999-458B48F57BA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8333" y="4247800"/>
            <a:ext cx="630528" cy="57320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414CE76-714A-A64F-8C1F-180D205F1DB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1402" y="5405783"/>
            <a:ext cx="590398" cy="661868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C67CD9E-F4BE-0B4D-A73A-23AA4847D6E8}"/>
              </a:ext>
            </a:extLst>
          </p:cNvPr>
          <p:cNvSpPr/>
          <p:nvPr/>
        </p:nvSpPr>
        <p:spPr>
          <a:xfrm>
            <a:off x="1371793" y="1565606"/>
            <a:ext cx="60662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Комплексные геохимические исследования и цифровые технологии, направленные на повышение эффективности бурения при разработке </a:t>
            </a:r>
            <a:r>
              <a:rPr lang="ru-RU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низкопроницаемых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и нетрадиционных коллекторов (Цифровой двойник бурового раствора) 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015E2F7-BE39-DE4A-BE7D-39F08E9E44D9}"/>
              </a:ext>
            </a:extLst>
          </p:cNvPr>
          <p:cNvSpPr/>
          <p:nvPr/>
        </p:nvSpPr>
        <p:spPr>
          <a:xfrm>
            <a:off x="1356385" y="2757617"/>
            <a:ext cx="62659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Исследование осложнений добычи нефти и разработка реагентов комплексного действия с учетом условий и особенностей разработки залежей </a:t>
            </a:r>
            <a:r>
              <a:rPr lang="ru-RU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трудноизвлекаемых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запасов и нетрадиционных коллекторов углеводородного сырья Западной Сибири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972CC63-170D-704D-8958-DE09C283EA22}"/>
              </a:ext>
            </a:extLst>
          </p:cNvPr>
          <p:cNvSpPr/>
          <p:nvPr/>
        </p:nvSpPr>
        <p:spPr>
          <a:xfrm>
            <a:off x="1356385" y="4165072"/>
            <a:ext cx="62351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Разработка, исследование и анализ 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физико-математических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моделей для задач компьютерного инжиниринга высокотехнологичной продукции нефтегазовой отрасли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732602A-5826-3243-B797-0D6135764336}"/>
              </a:ext>
            </a:extLst>
          </p:cNvPr>
          <p:cNvSpPr/>
          <p:nvPr/>
        </p:nvSpPr>
        <p:spPr>
          <a:xfrm>
            <a:off x="1356385" y="5367385"/>
            <a:ext cx="6406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Моделирование </a:t>
            </a:r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физико-химических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процессов в области гидродинамики жидких дисперсных систем для решения задач повышения </a:t>
            </a:r>
            <a:r>
              <a:rPr lang="ru-RU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нефтеотдачи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пластов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4AD570C-6BBC-B445-B19D-64050DD01AC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9776" t="15361" r="17859" b="65195"/>
          <a:stretch/>
        </p:blipFill>
        <p:spPr>
          <a:xfrm>
            <a:off x="8154865" y="5405783"/>
            <a:ext cx="1928646" cy="56388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F7B1363-636A-594B-A629-E653E30B78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34470" y="6067651"/>
            <a:ext cx="2130535" cy="32777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2B94E2F-4A5B-5047-BEB6-A9AFE2032C98}"/>
              </a:ext>
            </a:extLst>
          </p:cNvPr>
          <p:cNvSpPr txBox="1"/>
          <p:nvPr/>
        </p:nvSpPr>
        <p:spPr>
          <a:xfrm>
            <a:off x="8308609" y="4593312"/>
            <a:ext cx="306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Уникальное программное обеспечение 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657BCBE-280C-3B4E-A796-0F6D9B2646C7}"/>
              </a:ext>
            </a:extLst>
          </p:cNvPr>
          <p:cNvGrpSpPr/>
          <p:nvPr/>
        </p:nvGrpSpPr>
        <p:grpSpPr>
          <a:xfrm>
            <a:off x="8231596" y="1861371"/>
            <a:ext cx="3311472" cy="1401913"/>
            <a:chOff x="8652091" y="2268973"/>
            <a:chExt cx="3311472" cy="1401913"/>
          </a:xfrm>
        </p:grpSpPr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A1B81148-B6D3-4F4B-94F5-C8CF216AA936}"/>
                </a:ext>
              </a:extLst>
            </p:cNvPr>
            <p:cNvSpPr/>
            <p:nvPr/>
          </p:nvSpPr>
          <p:spPr>
            <a:xfrm>
              <a:off x="8652091" y="2268973"/>
              <a:ext cx="3069942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0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040401 </a:t>
              </a:r>
              <a:r>
                <a:rPr lang="ru-RU" sz="16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Химия</a:t>
              </a:r>
            </a:p>
            <a:p>
              <a:r>
                <a:rPr lang="ru-RU" sz="16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новая магистерская программа «</a:t>
              </a:r>
              <a:r>
                <a:rPr lang="ru-RU" sz="16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Химия нефти</a:t>
              </a:r>
              <a:r>
                <a:rPr lang="ru-RU" sz="16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» </a:t>
              </a: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C4970A5-DEFB-014B-AE03-07A2518D5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45606" y="3249604"/>
              <a:ext cx="1731297" cy="421282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020158F3-EC77-0B40-8BF9-173B4250C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476903" y="3283481"/>
              <a:ext cx="1486660" cy="361754"/>
            </a:xfrm>
            <a:prstGeom prst="rect">
              <a:avLst/>
            </a:prstGeom>
          </p:spPr>
        </p:pic>
      </p:grp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40F9760-7489-8A49-A9A4-3B6B493F948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09" y="3504567"/>
            <a:ext cx="1774902" cy="558287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8963BA8-99FC-FA4B-83F3-EBE6ACCF34DD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10803" y="3493743"/>
            <a:ext cx="852118" cy="7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2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032"/>
            <a:ext cx="3508255" cy="387096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26" y="0"/>
            <a:ext cx="2944374" cy="17404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81771" y="141810"/>
            <a:ext cx="4968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Реализация проекта </a:t>
            </a:r>
            <a:b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«Югра-Ген»</a:t>
            </a:r>
            <a:endParaRPr lang="ru-RU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6"/>
          <p:cNvSpPr txBox="1">
            <a:spLocks/>
          </p:cNvSpPr>
          <p:nvPr/>
        </p:nvSpPr>
        <p:spPr>
          <a:xfrm>
            <a:off x="11708721" y="6482445"/>
            <a:ext cx="341768" cy="2830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</a:p>
        </p:txBody>
      </p:sp>
      <p:grpSp>
        <p:nvGrpSpPr>
          <p:cNvPr id="22" name="Group 6"/>
          <p:cNvGrpSpPr/>
          <p:nvPr/>
        </p:nvGrpSpPr>
        <p:grpSpPr>
          <a:xfrm>
            <a:off x="6275006" y="141810"/>
            <a:ext cx="5433715" cy="600584"/>
            <a:chOff x="6351091" y="307620"/>
            <a:chExt cx="5433715" cy="600584"/>
          </a:xfrm>
        </p:grpSpPr>
        <p:pic>
          <p:nvPicPr>
            <p:cNvPr id="23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91" y="307620"/>
              <a:ext cx="606744" cy="600584"/>
            </a:xfrm>
            <a:prstGeom prst="rect">
              <a:avLst/>
            </a:prstGeom>
          </p:spPr>
        </p:pic>
        <p:pic>
          <p:nvPicPr>
            <p:cNvPr id="24" name="Рисунок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5152" y="342289"/>
              <a:ext cx="2649654" cy="522037"/>
            </a:xfrm>
            <a:prstGeom prst="rect">
              <a:avLst/>
            </a:prstGeom>
          </p:spPr>
        </p:pic>
        <p:cxnSp>
          <p:nvCxnSpPr>
            <p:cNvPr id="27" name="Прямая соединительная линия 32"/>
            <p:cNvCxnSpPr/>
            <p:nvPr/>
          </p:nvCxnSpPr>
          <p:spPr>
            <a:xfrm>
              <a:off x="8940137" y="359393"/>
              <a:ext cx="1" cy="499803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3"/>
            <p:cNvSpPr/>
            <p:nvPr/>
          </p:nvSpPr>
          <p:spPr>
            <a:xfrm>
              <a:off x="7047167" y="353997"/>
              <a:ext cx="1655903" cy="5078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СУРГУТСКИЙ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ГОСУДАРСТВЕННЫЙ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УНИВЕРСИТЕТ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54D21C0-5053-7E49-A2C4-D6D019AE0C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713" y="3577061"/>
            <a:ext cx="576000" cy="576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838F18-B821-F940-BB15-6FE4B809253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064" y="2593174"/>
            <a:ext cx="563864" cy="7334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FBF7FD9-9C66-8540-905C-02F179A3EA1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064" y="1822369"/>
            <a:ext cx="569940" cy="468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2AD980E-6E13-2542-A6C0-267F371CA86D}"/>
              </a:ext>
            </a:extLst>
          </p:cNvPr>
          <p:cNvSpPr/>
          <p:nvPr/>
        </p:nvSpPr>
        <p:spPr>
          <a:xfrm>
            <a:off x="1158029" y="1669265"/>
            <a:ext cx="63397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исследованы состояния активности патофизиологических процессов, лежащих в основе атеросклероза и его осложнений, по данным серийной оценки биохимических и генетических кардиальных маркеров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исследованы психосоциальные и </a:t>
            </a:r>
            <a:r>
              <a:rPr lang="ru-RU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психоличностные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профили пациентов с атеросклерозом и различной длительностью проживания в ХМАО-Югре</a:t>
            </a:r>
          </a:p>
          <a:p>
            <a:pPr>
              <a:spcBef>
                <a:spcPts val="1200"/>
              </a:spcBef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разработана </a:t>
            </a:r>
            <a:r>
              <a:rPr lang="ru-RU" sz="1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таргетная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 панель для идентификации мутаций в генной сети «(ранний) инфаркт миокарда, острый коронарный синдром»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9F490F4-1997-B24E-A934-4D4EE5E4A9BB}"/>
              </a:ext>
            </a:extLst>
          </p:cNvPr>
          <p:cNvSpPr/>
          <p:nvPr/>
        </p:nvSpPr>
        <p:spPr>
          <a:xfrm>
            <a:off x="7666886" y="1669265"/>
            <a:ext cx="4307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«ОТ РОЖДЕНИЯ ДО АКТИВНОГО ДОЛГОЛЕТИЯ»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Первый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Международный форум геномных и биомедицинских технологий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9AA4740-0A01-F644-9A6F-8A9EB72C56F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6787" y="3064159"/>
            <a:ext cx="392376" cy="4635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AC9476-8F56-0342-BFE5-714F20D411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98" y="3089408"/>
            <a:ext cx="384670" cy="38467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AE1B766-6270-2A4D-AC19-E2A19950A3D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4221" y="3089408"/>
            <a:ext cx="442979" cy="4429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8F29DE-AEEC-7747-96E0-09B2EED14CC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36" y="3026730"/>
            <a:ext cx="1751181" cy="5324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C53D7D7-2147-FA4A-BE63-208CEBA48B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32" y="3046948"/>
            <a:ext cx="529540" cy="45096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31065D6-65AE-1A45-AA94-8EBC1EDED5B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3705" r="10006" b="35030"/>
          <a:stretch/>
        </p:blipFill>
        <p:spPr>
          <a:xfrm>
            <a:off x="7996041" y="3727372"/>
            <a:ext cx="1303765" cy="32320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0953BAB-F041-B442-AAAB-6AE50E84E5A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929" b="19936"/>
          <a:stretch/>
        </p:blipFill>
        <p:spPr>
          <a:xfrm>
            <a:off x="9433611" y="3608951"/>
            <a:ext cx="909482" cy="47626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2E58EEE-E663-CD46-9818-D647A20830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56529" y="3552455"/>
            <a:ext cx="406892" cy="45911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3CC3138-3165-E14D-A147-63E336220DA1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5280" y="3598484"/>
            <a:ext cx="448333" cy="462533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485098E-80B2-104F-A76E-DA80C8E7D80A}"/>
              </a:ext>
            </a:extLst>
          </p:cNvPr>
          <p:cNvSpPr/>
          <p:nvPr/>
        </p:nvSpPr>
        <p:spPr>
          <a:xfrm>
            <a:off x="7666886" y="4568433"/>
            <a:ext cx="41534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386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участников - очно</a:t>
            </a:r>
          </a:p>
          <a:p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777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участников в </a:t>
            </a:r>
            <a:r>
              <a:rPr lang="ru-RU" sz="12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онлайн-формате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17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участников международного уровня (из Катара, Австрии, Великобритании, Швейцарии, США, Казахстана, Китая) </a:t>
            </a:r>
          </a:p>
          <a:p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76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докладов заслушано (из Сургута, Санкт-Петербурга, Москвы, Томска, Уфы, Новосибирска, Архангельска, Новосибирска, др.)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7BDF98-904D-6247-8CE7-C09F1D047098}"/>
              </a:ext>
            </a:extLst>
          </p:cNvPr>
          <p:cNvSpPr txBox="1"/>
          <p:nvPr/>
        </p:nvSpPr>
        <p:spPr>
          <a:xfrm>
            <a:off x="721787" y="4849724"/>
            <a:ext cx="65128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При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влечено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5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млн </a:t>
            </a:r>
            <a:r>
              <a:rPr lang="ru-RU" sz="2400" b="1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₽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по х/д с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НИИ 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акушерства, гинекологии и </a:t>
            </a:r>
            <a:r>
              <a:rPr lang="ru-RU" dirty="0" err="1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репродуктологии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им. Д. О. </a:t>
            </a:r>
            <a:r>
              <a:rPr lang="ru-RU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Отта</a:t>
            </a:r>
            <a:endParaRPr lang="ru-RU" dirty="0">
              <a:solidFill>
                <a:srgbClr val="000000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Совместные работы в рамках гранта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032"/>
            <a:ext cx="3508255" cy="387096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26" y="0"/>
            <a:ext cx="2944374" cy="17404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60272" y="289730"/>
            <a:ext cx="4968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Создание консорциумов</a:t>
            </a:r>
          </a:p>
        </p:txBody>
      </p:sp>
      <p:sp>
        <p:nvSpPr>
          <p:cNvPr id="20" name="Заголовок 6"/>
          <p:cNvSpPr txBox="1">
            <a:spLocks/>
          </p:cNvSpPr>
          <p:nvPr/>
        </p:nvSpPr>
        <p:spPr>
          <a:xfrm>
            <a:off x="11708721" y="6482445"/>
            <a:ext cx="341768" cy="2830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</a:p>
        </p:txBody>
      </p:sp>
      <p:grpSp>
        <p:nvGrpSpPr>
          <p:cNvPr id="22" name="Group 6"/>
          <p:cNvGrpSpPr/>
          <p:nvPr/>
        </p:nvGrpSpPr>
        <p:grpSpPr>
          <a:xfrm>
            <a:off x="6275006" y="141810"/>
            <a:ext cx="5433715" cy="600584"/>
            <a:chOff x="6351091" y="307620"/>
            <a:chExt cx="5433715" cy="600584"/>
          </a:xfrm>
        </p:grpSpPr>
        <p:pic>
          <p:nvPicPr>
            <p:cNvPr id="23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91" y="307620"/>
              <a:ext cx="606744" cy="600584"/>
            </a:xfrm>
            <a:prstGeom prst="rect">
              <a:avLst/>
            </a:prstGeom>
          </p:spPr>
        </p:pic>
        <p:pic>
          <p:nvPicPr>
            <p:cNvPr id="24" name="Рисунок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5152" y="342289"/>
              <a:ext cx="2649654" cy="522037"/>
            </a:xfrm>
            <a:prstGeom prst="rect">
              <a:avLst/>
            </a:prstGeom>
          </p:spPr>
        </p:pic>
        <p:cxnSp>
          <p:nvCxnSpPr>
            <p:cNvPr id="27" name="Прямая соединительная линия 32"/>
            <p:cNvCxnSpPr/>
            <p:nvPr/>
          </p:nvCxnSpPr>
          <p:spPr>
            <a:xfrm>
              <a:off x="8940137" y="359393"/>
              <a:ext cx="1" cy="499803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3"/>
            <p:cNvSpPr/>
            <p:nvPr/>
          </p:nvSpPr>
          <p:spPr>
            <a:xfrm>
              <a:off x="7047167" y="353997"/>
              <a:ext cx="1655903" cy="50783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СУРГУТСКИЙ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ГОСУДАРСТВЕННЫЙ</a:t>
              </a:r>
              <a:b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100" b="1" dirty="0">
                  <a:solidFill>
                    <a:srgbClr val="0373B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УНИВЕРСИТЕТ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B08834-4ED5-3142-A7B2-622A523579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9" y="1392643"/>
            <a:ext cx="1585784" cy="4988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72E28AA-5F47-0F4E-9580-DB42941073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56" y="5683098"/>
            <a:ext cx="1459230" cy="4728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1DB393C-ECB7-EC4A-8A97-04005512738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4505" y="2710124"/>
            <a:ext cx="761702" cy="7617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28F07BC-6AB9-2443-936B-3A4D2B1A218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713" b="-3418"/>
          <a:stretch/>
        </p:blipFill>
        <p:spPr>
          <a:xfrm>
            <a:off x="531487" y="5587679"/>
            <a:ext cx="492240" cy="6766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6147DF7-FA76-664C-86B0-4ECEB9BEB81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64" y="4151437"/>
            <a:ext cx="1212458" cy="8341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000DCCC-FB8A-4245-86E6-20E467C6DD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21" y="1480726"/>
            <a:ext cx="1410468" cy="39511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A5FEBBC-EE22-A547-BECE-535B22BF865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8680" y="5589326"/>
            <a:ext cx="847759" cy="61589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B2BB26F-161B-CF47-AB60-404EE037EB2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4044" y="5477609"/>
            <a:ext cx="998755" cy="88381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E7E9EA3-3EB3-AC47-A64E-94C2E1DABB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43493" y="1499261"/>
            <a:ext cx="1564655" cy="38073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78E22D9-93E0-5A4F-B78D-683DE0C11494}"/>
              </a:ext>
            </a:extLst>
          </p:cNvPr>
          <p:cNvSpPr txBox="1"/>
          <p:nvPr/>
        </p:nvSpPr>
        <p:spPr>
          <a:xfrm>
            <a:off x="537614" y="2458210"/>
            <a:ext cx="3848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ЦИФРА НЕФТИ</a:t>
            </a:r>
          </a:p>
          <a:p>
            <a:pPr algn="r"/>
            <a:r>
              <a:rPr lang="ru-RU" b="1" dirty="0">
                <a:solidFill>
                  <a:srgbClr val="777777"/>
                </a:solidFill>
                <a:latin typeface="Century Gothic" panose="020B0502020202020204" pitchFamily="34" charset="0"/>
              </a:rPr>
              <a:t>17 июня 2021 года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Проведение совместных научных исследований и разработка продуктов в области цифровой трансформации нефтегазовой индустрии, конкурентоспособных на мировых рынках; совместное использование ресурсной базы и инфраструктуры как необходимое условие для реализации уникальных научно-исследовательских и технологических проектов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536DEF-6240-5C4E-92B9-B3B54FC61B8E}"/>
              </a:ext>
            </a:extLst>
          </p:cNvPr>
          <p:cNvSpPr txBox="1"/>
          <p:nvPr/>
        </p:nvSpPr>
        <p:spPr>
          <a:xfrm>
            <a:off x="7138410" y="2650943"/>
            <a:ext cx="44267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ЮГРА-ГЕН</a:t>
            </a:r>
          </a:p>
          <a:p>
            <a:pPr algn="r"/>
            <a:r>
              <a:rPr lang="ru-RU" b="1" dirty="0" smtClean="0">
                <a:solidFill>
                  <a:srgbClr val="777777"/>
                </a:solidFill>
                <a:latin typeface="Century Gothic" panose="020B0502020202020204" pitchFamily="34" charset="0"/>
              </a:rPr>
              <a:t>2 </a:t>
            </a:r>
            <a:r>
              <a:rPr lang="ru-RU" b="1" dirty="0">
                <a:solidFill>
                  <a:srgbClr val="777777"/>
                </a:solidFill>
                <a:latin typeface="Century Gothic" panose="020B0502020202020204" pitchFamily="34" charset="0"/>
              </a:rPr>
              <a:t>декабря 2021 года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Разработка и внедрение методов молекулярно-генетической диагностики, персонифицированных подходов к лечению и профилактике кардиологических, онкологических 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нейродегенеративных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заболеваний в сетевой интеграции с ведущими российскими и зарубежными партнерами. 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3D49F2-2F00-4542-B086-2DC42B05540E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9680" y="1381337"/>
            <a:ext cx="863526" cy="102021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8756FA2-A854-9B4E-B8A5-47B94A55CCC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54" y="1422406"/>
            <a:ext cx="810928" cy="81092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9828042-5DF8-4B4A-A0E5-F3BFDF054D09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4669" y="1422406"/>
            <a:ext cx="945752" cy="94575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6087F36-5067-0C43-93FF-1A1AFC7E4D1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78" y="5336149"/>
            <a:ext cx="814797" cy="69389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85EF98B-AD22-734F-BF98-7E485FB72FE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3705" r="10006" b="35030"/>
          <a:stretch/>
        </p:blipFill>
        <p:spPr>
          <a:xfrm>
            <a:off x="7031128" y="5687879"/>
            <a:ext cx="1921214" cy="47626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2BF55C-7D2D-FA4A-BE7B-9A93A0B4D63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929" b="19936"/>
          <a:stretch/>
        </p:blipFill>
        <p:spPr>
          <a:xfrm>
            <a:off x="10552251" y="5599611"/>
            <a:ext cx="1156470" cy="60560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48884B8-3D60-0845-AAE8-BA721D5835B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489365" y="1443478"/>
            <a:ext cx="1390240" cy="908055"/>
          </a:xfrm>
          <a:prstGeom prst="rect">
            <a:avLst/>
          </a:prstGeom>
        </p:spPr>
      </p:pic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5DBC7C98-78BF-734E-AA78-54C3C57CA2A1}"/>
              </a:ext>
            </a:extLst>
          </p:cNvPr>
          <p:cNvCxnSpPr/>
          <p:nvPr/>
        </p:nvCxnSpPr>
        <p:spPr>
          <a:xfrm>
            <a:off x="6260333" y="1251350"/>
            <a:ext cx="0" cy="467245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7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4_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47296</TotalTime>
  <Words>1094</Words>
  <Application>Microsoft Office PowerPoint</Application>
  <PresentationFormat>Широкоэкранный</PresentationFormat>
  <Paragraphs>215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Century Gothic</vt:lpstr>
      <vt:lpstr>Lato</vt:lpstr>
      <vt:lpstr>Lato Light</vt:lpstr>
      <vt:lpstr>Lato Regular</vt:lpstr>
      <vt:lpstr>Raleway Light</vt:lpstr>
      <vt:lpstr>Times New Roman</vt:lpstr>
      <vt:lpstr>Verdana</vt:lpstr>
      <vt:lpstr>4_Default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Розлован Валентина Валерьевна</cp:lastModifiedBy>
  <cp:revision>617</cp:revision>
  <cp:lastPrinted>2022-02-18T03:34:48Z</cp:lastPrinted>
  <dcterms:created xsi:type="dcterms:W3CDTF">2020-08-30T17:58:47Z</dcterms:created>
  <dcterms:modified xsi:type="dcterms:W3CDTF">2022-02-22T06:34:02Z</dcterms:modified>
</cp:coreProperties>
</file>